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ED615-4228-418D-A48C-CF0B46B756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613C2-31B3-4B04-8BF6-C09D86C6480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28162" name="Rectangle 2"/>
          <p:cNvSpPr>
            <a:spLocks noChangeArrowheads="1"/>
          </p:cNvSpPr>
          <p:nvPr/>
        </p:nvSpPr>
        <p:spPr bwMode="auto">
          <a:xfrm>
            <a:off x="900113" y="0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TW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Identifies KM Needs and Realize KM Potentials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1676400" y="0"/>
            <a:ext cx="6432550" cy="25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657225" eaLnBrk="0" hangingPunct="0">
              <a:lnSpc>
                <a:spcPct val="110000"/>
              </a:lnSpc>
            </a:pPr>
            <a:r>
              <a:rPr kumimoji="0" lang="en-US" altLang="zh-TW" sz="1500" b="1"/>
              <a:t> </a:t>
            </a:r>
          </a:p>
        </p:txBody>
      </p:sp>
      <p:sp>
        <p:nvSpPr>
          <p:cNvPr id="124933" name="Rectangle 6"/>
          <p:cNvSpPr>
            <a:spLocks noChangeArrowheads="1"/>
          </p:cNvSpPr>
          <p:nvPr/>
        </p:nvSpPr>
        <p:spPr bwMode="auto">
          <a:xfrm>
            <a:off x="827088" y="1484313"/>
            <a:ext cx="7653337" cy="4745037"/>
          </a:xfrm>
          <a:prstGeom prst="rect">
            <a:avLst/>
          </a:prstGeom>
          <a:solidFill>
            <a:srgbClr val="8E9CAE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555E68"/>
            </a:prstShdw>
          </a:effectLst>
        </p:spPr>
        <p:txBody>
          <a:bodyPr lIns="84652" tIns="41583" rIns="84652" bIns="41583" anchor="ctr">
            <a:spAutoFit/>
          </a:bodyPr>
          <a:lstStyle/>
          <a:p>
            <a:endParaRPr lang="zh-TW" altLang="en-US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5075238" y="1554163"/>
            <a:ext cx="3275012" cy="3228975"/>
            <a:chOff x="3197" y="979"/>
            <a:chExt cx="2063" cy="2034"/>
          </a:xfrm>
        </p:grpSpPr>
        <p:sp>
          <p:nvSpPr>
            <p:cNvPr id="124988" name="AutoShape 11"/>
            <p:cNvSpPr>
              <a:spLocks noChangeArrowheads="1"/>
            </p:cNvSpPr>
            <p:nvPr/>
          </p:nvSpPr>
          <p:spPr bwMode="auto">
            <a:xfrm rot="-5400000">
              <a:off x="3076" y="1914"/>
              <a:ext cx="405" cy="163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85"/>
            <p:cNvGrpSpPr>
              <a:grpSpLocks/>
            </p:cNvGrpSpPr>
            <p:nvPr/>
          </p:nvGrpSpPr>
          <p:grpSpPr bwMode="auto">
            <a:xfrm>
              <a:off x="3340" y="979"/>
              <a:ext cx="1920" cy="2034"/>
              <a:chOff x="3340" y="979"/>
              <a:chExt cx="1920" cy="2034"/>
            </a:xfrm>
          </p:grpSpPr>
          <p:sp>
            <p:nvSpPr>
              <p:cNvPr id="1628170" name="Rectangle 10"/>
              <p:cNvSpPr>
                <a:spLocks noChangeArrowheads="1"/>
              </p:cNvSpPr>
              <p:nvPr/>
            </p:nvSpPr>
            <p:spPr bwMode="auto">
              <a:xfrm>
                <a:off x="3340" y="1353"/>
                <a:ext cx="1920" cy="1493"/>
              </a:xfrm>
              <a:prstGeom prst="rect">
                <a:avLst/>
              </a:prstGeom>
              <a:solidFill>
                <a:srgbClr val="C9DAED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prstShdw prst="shdw18" dist="17961" dir="13500000">
                  <a:schemeClr val="bg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24991" name="Rectangle 15"/>
              <p:cNvSpPr>
                <a:spLocks noChangeArrowheads="1"/>
              </p:cNvSpPr>
              <p:nvPr/>
            </p:nvSpPr>
            <p:spPr bwMode="auto">
              <a:xfrm>
                <a:off x="3401" y="1384"/>
                <a:ext cx="817" cy="162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900" b="1"/>
                  <a:t>Communities of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900" b="1"/>
                  <a:t> practice</a:t>
                </a:r>
                <a:endParaRPr kumimoji="0" lang="de-DE" altLang="zh-TW" sz="900" b="1"/>
              </a:p>
            </p:txBody>
          </p:sp>
          <p:sp>
            <p:nvSpPr>
              <p:cNvPr id="124992" name="Rectangle 16"/>
              <p:cNvSpPr>
                <a:spLocks noChangeArrowheads="1"/>
              </p:cNvSpPr>
              <p:nvPr/>
            </p:nvSpPr>
            <p:spPr bwMode="auto">
              <a:xfrm>
                <a:off x="3381" y="1951"/>
                <a:ext cx="817" cy="180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Knowledge sharing: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Patent Database</a:t>
                </a:r>
              </a:p>
            </p:txBody>
          </p:sp>
          <p:grpSp>
            <p:nvGrpSpPr>
              <p:cNvPr id="4" name="Group 17"/>
              <p:cNvGrpSpPr>
                <a:grpSpLocks/>
              </p:cNvGrpSpPr>
              <p:nvPr/>
            </p:nvGrpSpPr>
            <p:grpSpPr bwMode="auto">
              <a:xfrm>
                <a:off x="3381" y="2166"/>
                <a:ext cx="1813" cy="202"/>
                <a:chOff x="4008" y="2410"/>
                <a:chExt cx="2064" cy="221"/>
              </a:xfrm>
            </p:grpSpPr>
            <p:sp>
              <p:nvSpPr>
                <p:cNvPr id="125013" name="Rectangle 18"/>
                <p:cNvSpPr>
                  <a:spLocks noChangeArrowheads="1"/>
                </p:cNvSpPr>
                <p:nvPr/>
              </p:nvSpPr>
              <p:spPr bwMode="auto">
                <a:xfrm>
                  <a:off x="4008" y="2410"/>
                  <a:ext cx="2064" cy="221"/>
                </a:xfrm>
                <a:prstGeom prst="rect">
                  <a:avLst/>
                </a:prstGeom>
                <a:solidFill>
                  <a:srgbClr val="00CC99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wrap="none" lIns="0" tIns="0" rIns="0" bIns="0" anchor="ctr"/>
                <a:lstStyle/>
                <a:p>
                  <a:endParaRPr lang="zh-TW" altLang="en-US"/>
                </a:p>
              </p:txBody>
            </p:sp>
            <p:sp>
              <p:nvSpPr>
                <p:cNvPr id="125014" name="Rectangle 19"/>
                <p:cNvSpPr>
                  <a:spLocks noChangeArrowheads="1"/>
                </p:cNvSpPr>
                <p:nvPr/>
              </p:nvSpPr>
              <p:spPr bwMode="auto">
                <a:xfrm>
                  <a:off x="4084" y="2424"/>
                  <a:ext cx="1941" cy="16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ctr" defTabSz="657225" eaLnBrk="0" hangingPunct="0">
                    <a:lnSpc>
                      <a:spcPct val="80000"/>
                    </a:lnSpc>
                  </a:pPr>
                  <a:r>
                    <a:rPr kumimoji="0" lang="en-US" altLang="zh-TW" sz="1000" b="1">
                      <a:solidFill>
                        <a:schemeClr val="bg1"/>
                      </a:solidFill>
                    </a:rPr>
                    <a:t>Operation and administration of KM-systems </a:t>
                  </a:r>
                  <a:br>
                    <a:rPr kumimoji="0" lang="en-US" altLang="zh-TW" sz="1000" b="1">
                      <a:solidFill>
                        <a:schemeClr val="bg1"/>
                      </a:solidFill>
                    </a:rPr>
                  </a:br>
                  <a:r>
                    <a:rPr kumimoji="0" lang="en-US" altLang="zh-TW" sz="1000" b="1">
                      <a:solidFill>
                        <a:schemeClr val="bg1"/>
                      </a:solidFill>
                    </a:rPr>
                    <a:t>(Incentives / KM Measurements)</a:t>
                  </a:r>
                  <a:endParaRPr kumimoji="0" lang="en-US" altLang="zh-TW" sz="10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4994" name="Rectangle 20"/>
              <p:cNvSpPr>
                <a:spLocks noChangeArrowheads="1"/>
              </p:cNvSpPr>
              <p:nvPr/>
            </p:nvSpPr>
            <p:spPr bwMode="auto">
              <a:xfrm>
                <a:off x="4377" y="1386"/>
                <a:ext cx="817" cy="208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Lessons learned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process/project</a:t>
                </a:r>
              </a:p>
            </p:txBody>
          </p:sp>
          <p:sp>
            <p:nvSpPr>
              <p:cNvPr id="124995" name="Rectangle 21"/>
              <p:cNvSpPr>
                <a:spLocks noChangeArrowheads="1"/>
              </p:cNvSpPr>
              <p:nvPr/>
            </p:nvSpPr>
            <p:spPr bwMode="auto">
              <a:xfrm>
                <a:off x="4377" y="1672"/>
                <a:ext cx="817" cy="233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Content 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Distribution Map</a:t>
                </a:r>
              </a:p>
            </p:txBody>
          </p:sp>
          <p:sp>
            <p:nvSpPr>
              <p:cNvPr id="124996" name="Rectangle 22"/>
              <p:cNvSpPr>
                <a:spLocks noChangeArrowheads="1"/>
              </p:cNvSpPr>
              <p:nvPr/>
            </p:nvSpPr>
            <p:spPr bwMode="auto">
              <a:xfrm>
                <a:off x="3374" y="1672"/>
                <a:ext cx="817" cy="220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KM in projects</a:t>
                </a:r>
              </a:p>
            </p:txBody>
          </p:sp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3381" y="2649"/>
                <a:ext cx="817" cy="162"/>
                <a:chOff x="5104" y="2662"/>
                <a:chExt cx="960" cy="177"/>
              </a:xfrm>
            </p:grpSpPr>
            <p:sp>
              <p:nvSpPr>
                <p:cNvPr id="125011" name="Rectangle 24"/>
                <p:cNvSpPr>
                  <a:spLocks noChangeArrowheads="1"/>
                </p:cNvSpPr>
                <p:nvPr/>
              </p:nvSpPr>
              <p:spPr bwMode="auto">
                <a:xfrm>
                  <a:off x="5104" y="2662"/>
                  <a:ext cx="960" cy="177"/>
                </a:xfrm>
                <a:prstGeom prst="rect">
                  <a:avLst/>
                </a:prstGeom>
                <a:gradFill rotWithShape="0">
                  <a:gsLst>
                    <a:gs pos="0">
                      <a:srgbClr val="00CC99"/>
                    </a:gs>
                    <a:gs pos="100000">
                      <a:srgbClr val="FFE2A7"/>
                    </a:gs>
                  </a:gsLst>
                  <a:lin ang="5400000" scaled="1"/>
                </a:gra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zh-TW" altLang="en-US"/>
                </a:p>
              </p:txBody>
            </p:sp>
            <p:sp>
              <p:nvSpPr>
                <p:cNvPr id="125012" name="Rectangle 25"/>
                <p:cNvSpPr>
                  <a:spLocks noChangeArrowheads="1"/>
                </p:cNvSpPr>
                <p:nvPr/>
              </p:nvSpPr>
              <p:spPr bwMode="auto">
                <a:xfrm>
                  <a:off x="5175" y="2704"/>
                  <a:ext cx="817" cy="8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ctr" defTabSz="657225" eaLnBrk="0" hangingPunct="0">
                    <a:lnSpc>
                      <a:spcPct val="80000"/>
                    </a:lnSpc>
                  </a:pPr>
                  <a:r>
                    <a:rPr kumimoji="0" lang="en-US" altLang="zh-TW" sz="1000" b="1">
                      <a:solidFill>
                        <a:schemeClr val="bg1"/>
                      </a:solidFill>
                    </a:rPr>
                    <a:t>xxx</a:t>
                  </a:r>
                  <a:endParaRPr kumimoji="0" lang="en-US" altLang="zh-TW" sz="1000" b="1" i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4998" name="Rectangle 26"/>
              <p:cNvSpPr>
                <a:spLocks noChangeArrowheads="1"/>
              </p:cNvSpPr>
              <p:nvPr/>
            </p:nvSpPr>
            <p:spPr bwMode="auto">
              <a:xfrm>
                <a:off x="3381" y="2419"/>
                <a:ext cx="817" cy="162"/>
              </a:xfrm>
              <a:prstGeom prst="rect">
                <a:avLst/>
              </a:prstGeom>
              <a:gradFill rotWithShape="0">
                <a:gsLst>
                  <a:gs pos="0">
                    <a:srgbClr val="00CC99"/>
                  </a:gs>
                  <a:gs pos="100000">
                    <a:srgbClr val="FFE2A7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SharNet</a:t>
                </a:r>
              </a:p>
            </p:txBody>
          </p:sp>
          <p:sp>
            <p:nvSpPr>
              <p:cNvPr id="124999" name="AutoShape 31"/>
              <p:cNvSpPr>
                <a:spLocks noChangeArrowheads="1"/>
              </p:cNvSpPr>
              <p:nvPr/>
            </p:nvSpPr>
            <p:spPr bwMode="auto">
              <a:xfrm rot="10800000">
                <a:off x="4096" y="2846"/>
                <a:ext cx="408" cy="167"/>
              </a:xfrm>
              <a:prstGeom prst="downArrow">
                <a:avLst>
                  <a:gd name="adj1" fmla="val 46667"/>
                  <a:gd name="adj2" fmla="val 41667"/>
                </a:avLst>
              </a:prstGeom>
              <a:gradFill rotWithShape="0">
                <a:gsLst>
                  <a:gs pos="0">
                    <a:srgbClr val="BBE1E5"/>
                  </a:gs>
                  <a:gs pos="100000">
                    <a:srgbClr val="0692A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045861"/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5000" name="AutoShape 36"/>
              <p:cNvSpPr>
                <a:spLocks noChangeArrowheads="1"/>
              </p:cNvSpPr>
              <p:nvPr/>
            </p:nvSpPr>
            <p:spPr bwMode="auto">
              <a:xfrm>
                <a:off x="3340" y="979"/>
                <a:ext cx="1389" cy="332"/>
              </a:xfrm>
              <a:prstGeom prst="chevron">
                <a:avLst>
                  <a:gd name="adj" fmla="val 34400"/>
                </a:avLst>
              </a:prstGeom>
              <a:solidFill>
                <a:srgbClr val="FFCC66"/>
              </a:solidFill>
              <a:ln w="12700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997A3D"/>
                </a:prstShdw>
              </a:effectLst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125001" name="Rectangle 37"/>
              <p:cNvSpPr>
                <a:spLocks noChangeArrowheads="1"/>
              </p:cNvSpPr>
              <p:nvPr/>
            </p:nvSpPr>
            <p:spPr bwMode="auto">
              <a:xfrm>
                <a:off x="3585" y="1021"/>
                <a:ext cx="858" cy="226"/>
              </a:xfrm>
              <a:prstGeom prst="rect">
                <a:avLst/>
              </a:prstGeom>
              <a:solidFill>
                <a:srgbClr val="FFCC66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defTabSz="727075" eaLnBrk="0" hangingPunct="0">
                  <a:lnSpc>
                    <a:spcPct val="90000"/>
                  </a:lnSpc>
                </a:pPr>
                <a:r>
                  <a:rPr kumimoji="0" lang="en-US" altLang="zh-TW" sz="1300" b="1">
                    <a:solidFill>
                      <a:schemeClr val="bg1"/>
                    </a:solidFill>
                  </a:rPr>
                  <a:t>Use and</a:t>
                </a:r>
                <a:br>
                  <a:rPr kumimoji="0" lang="en-US" altLang="zh-TW" sz="1300" b="1">
                    <a:solidFill>
                      <a:schemeClr val="bg1"/>
                    </a:solidFill>
                  </a:rPr>
                </a:br>
                <a:r>
                  <a:rPr kumimoji="0" lang="en-US" altLang="zh-TW" sz="1300" b="1">
                    <a:solidFill>
                      <a:schemeClr val="bg1"/>
                    </a:solidFill>
                  </a:rPr>
                  <a:t>control KM </a:t>
                </a:r>
              </a:p>
            </p:txBody>
          </p:sp>
          <p:sp>
            <p:nvSpPr>
              <p:cNvPr id="125002" name="Oval 38"/>
              <p:cNvSpPr>
                <a:spLocks noChangeArrowheads="1"/>
              </p:cNvSpPr>
              <p:nvPr/>
            </p:nvSpPr>
            <p:spPr bwMode="auto">
              <a:xfrm>
                <a:off x="3435" y="995"/>
                <a:ext cx="137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zh-TW" altLang="de-DE" sz="1300" b="1"/>
                  <a:t>4</a:t>
                </a:r>
              </a:p>
            </p:txBody>
          </p:sp>
          <p:grpSp>
            <p:nvGrpSpPr>
              <p:cNvPr id="6" name="Group 56"/>
              <p:cNvGrpSpPr>
                <a:grpSpLocks/>
              </p:cNvGrpSpPr>
              <p:nvPr/>
            </p:nvGrpSpPr>
            <p:grpSpPr bwMode="auto">
              <a:xfrm>
                <a:off x="4377" y="2435"/>
                <a:ext cx="817" cy="162"/>
                <a:chOff x="4008" y="2190"/>
                <a:chExt cx="960" cy="177"/>
              </a:xfrm>
            </p:grpSpPr>
            <p:sp>
              <p:nvSpPr>
                <p:cNvPr id="125009" name="Rectangle 57"/>
                <p:cNvSpPr>
                  <a:spLocks noChangeArrowheads="1"/>
                </p:cNvSpPr>
                <p:nvPr/>
              </p:nvSpPr>
              <p:spPr bwMode="auto">
                <a:xfrm>
                  <a:off x="4008" y="2190"/>
                  <a:ext cx="960" cy="177"/>
                </a:xfrm>
                <a:prstGeom prst="rect">
                  <a:avLst/>
                </a:prstGeom>
                <a:gradFill rotWithShape="0">
                  <a:gsLst>
                    <a:gs pos="0">
                      <a:srgbClr val="00CC99"/>
                    </a:gs>
                    <a:gs pos="100000">
                      <a:srgbClr val="FFE2A7"/>
                    </a:gs>
                  </a:gsLst>
                  <a:lin ang="5400000" scaled="1"/>
                </a:gra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zh-TW" altLang="en-US"/>
                </a:p>
              </p:txBody>
            </p:sp>
            <p:sp>
              <p:nvSpPr>
                <p:cNvPr id="125010" name="Rectangle 58"/>
                <p:cNvSpPr>
                  <a:spLocks noChangeArrowheads="1"/>
                </p:cNvSpPr>
                <p:nvPr/>
              </p:nvSpPr>
              <p:spPr bwMode="auto">
                <a:xfrm>
                  <a:off x="4080" y="2238"/>
                  <a:ext cx="818" cy="8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ctr" defTabSz="657225" eaLnBrk="0" hangingPunct="0">
                    <a:lnSpc>
                      <a:spcPct val="80000"/>
                    </a:lnSpc>
                  </a:pPr>
                  <a:r>
                    <a:rPr kumimoji="0" lang="en-US" altLang="zh-TW" sz="900" b="1">
                      <a:solidFill>
                        <a:schemeClr val="bg1"/>
                      </a:solidFill>
                    </a:rPr>
                    <a:t> </a:t>
                  </a:r>
                  <a:r>
                    <a:rPr kumimoji="0" lang="en-US" altLang="zh-TW" sz="1000" b="1">
                      <a:solidFill>
                        <a:schemeClr val="bg1"/>
                      </a:solidFill>
                    </a:rPr>
                    <a:t>xxx</a:t>
                  </a:r>
                  <a:endParaRPr kumimoji="0" lang="en-US" altLang="zh-TW" sz="1000" b="1" i="1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" name="Group 59"/>
              <p:cNvGrpSpPr>
                <a:grpSpLocks/>
              </p:cNvGrpSpPr>
              <p:nvPr/>
            </p:nvGrpSpPr>
            <p:grpSpPr bwMode="auto">
              <a:xfrm>
                <a:off x="4377" y="2655"/>
                <a:ext cx="817" cy="162"/>
                <a:chOff x="4032" y="2662"/>
                <a:chExt cx="960" cy="177"/>
              </a:xfrm>
            </p:grpSpPr>
            <p:sp>
              <p:nvSpPr>
                <p:cNvPr id="125007" name="Rectangle 60"/>
                <p:cNvSpPr>
                  <a:spLocks noChangeArrowheads="1"/>
                </p:cNvSpPr>
                <p:nvPr/>
              </p:nvSpPr>
              <p:spPr bwMode="auto">
                <a:xfrm>
                  <a:off x="4032" y="2662"/>
                  <a:ext cx="960" cy="177"/>
                </a:xfrm>
                <a:prstGeom prst="rect">
                  <a:avLst/>
                </a:prstGeom>
                <a:gradFill rotWithShape="0">
                  <a:gsLst>
                    <a:gs pos="0">
                      <a:srgbClr val="00CC99"/>
                    </a:gs>
                    <a:gs pos="100000">
                      <a:srgbClr val="FFE2A7"/>
                    </a:gs>
                  </a:gsLst>
                  <a:lin ang="5400000" scaled="1"/>
                </a:gra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zh-TW" altLang="en-US"/>
                </a:p>
              </p:txBody>
            </p:sp>
            <p:sp>
              <p:nvSpPr>
                <p:cNvPr id="125008" name="Rectangle 61"/>
                <p:cNvSpPr>
                  <a:spLocks noChangeArrowheads="1"/>
                </p:cNvSpPr>
                <p:nvPr/>
              </p:nvSpPr>
              <p:spPr bwMode="auto">
                <a:xfrm>
                  <a:off x="4104" y="2710"/>
                  <a:ext cx="818" cy="7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algn="ctr" defTabSz="657225" eaLnBrk="0" hangingPunct="0">
                    <a:lnSpc>
                      <a:spcPct val="80000"/>
                    </a:lnSpc>
                  </a:pPr>
                  <a:r>
                    <a:rPr kumimoji="0" lang="en-US" altLang="zh-TW" sz="900" b="1" i="1"/>
                    <a:t> </a:t>
                  </a:r>
                </a:p>
              </p:txBody>
            </p:sp>
          </p:grpSp>
          <p:sp>
            <p:nvSpPr>
              <p:cNvPr id="125005" name="Rectangle 62"/>
              <p:cNvSpPr>
                <a:spLocks noChangeArrowheads="1"/>
              </p:cNvSpPr>
              <p:nvPr/>
            </p:nvSpPr>
            <p:spPr bwMode="auto">
              <a:xfrm>
                <a:off x="4377" y="1968"/>
                <a:ext cx="817" cy="173"/>
              </a:xfrm>
              <a:prstGeom prst="rect">
                <a:avLst/>
              </a:prstGeom>
              <a:gradFill rotWithShape="0">
                <a:gsLst>
                  <a:gs pos="0">
                    <a:srgbClr val="00CC99"/>
                  </a:gs>
                  <a:gs pos="100000">
                    <a:srgbClr val="FFE2A7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Methods framework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de-DE" altLang="zh-TW" sz="1000" b="1">
                    <a:solidFill>
                      <a:schemeClr val="bg1"/>
                    </a:solidFill>
                  </a:rPr>
                  <a:t>for projects</a:t>
                </a:r>
              </a:p>
            </p:txBody>
          </p:sp>
          <p:sp>
            <p:nvSpPr>
              <p:cNvPr id="125006" name="Rectangle 75"/>
              <p:cNvSpPr>
                <a:spLocks noChangeArrowheads="1"/>
              </p:cNvSpPr>
              <p:nvPr/>
            </p:nvSpPr>
            <p:spPr bwMode="auto">
              <a:xfrm>
                <a:off x="3395" y="1384"/>
                <a:ext cx="817" cy="210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900" b="1">
                    <a:solidFill>
                      <a:schemeClr val="bg1"/>
                    </a:solidFill>
                  </a:rPr>
                  <a:t>Support Communities </a:t>
                </a:r>
              </a:p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900" b="1">
                    <a:solidFill>
                      <a:schemeClr val="bg1"/>
                    </a:solidFill>
                  </a:rPr>
                  <a:t>of practice ( CoP )</a:t>
                </a:r>
                <a:endParaRPr kumimoji="0" lang="de-DE" altLang="zh-TW" sz="9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957263" y="1554163"/>
            <a:ext cx="2205037" cy="4325937"/>
            <a:chOff x="603" y="979"/>
            <a:chExt cx="1389" cy="2725"/>
          </a:xfrm>
        </p:grpSpPr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603" y="979"/>
              <a:ext cx="1389" cy="332"/>
              <a:chOff x="603" y="979"/>
              <a:chExt cx="1389" cy="332"/>
            </a:xfrm>
          </p:grpSpPr>
          <p:sp>
            <p:nvSpPr>
              <p:cNvPr id="124985" name="AutoShape 32"/>
              <p:cNvSpPr>
                <a:spLocks noChangeArrowheads="1"/>
              </p:cNvSpPr>
              <p:nvPr/>
            </p:nvSpPr>
            <p:spPr bwMode="auto">
              <a:xfrm>
                <a:off x="603" y="979"/>
                <a:ext cx="1389" cy="332"/>
              </a:xfrm>
              <a:prstGeom prst="chevron">
                <a:avLst>
                  <a:gd name="adj" fmla="val 34400"/>
                </a:avLst>
              </a:prstGeom>
              <a:solidFill>
                <a:srgbClr val="FFCC66"/>
              </a:solidFill>
              <a:ln w="12700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997A3D"/>
                </a:prstShdw>
              </a:effectLst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124986" name="Rectangle 33"/>
              <p:cNvSpPr>
                <a:spLocks noChangeArrowheads="1"/>
              </p:cNvSpPr>
              <p:nvPr/>
            </p:nvSpPr>
            <p:spPr bwMode="auto">
              <a:xfrm>
                <a:off x="877" y="1032"/>
                <a:ext cx="991" cy="2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pPr defTabSz="727075" eaLnBrk="0" hangingPunct="0">
                  <a:lnSpc>
                    <a:spcPct val="90000"/>
                  </a:lnSpc>
                </a:pPr>
                <a:r>
                  <a:rPr kumimoji="0" lang="en-US" altLang="zh-TW" sz="1300" b="1">
                    <a:solidFill>
                      <a:schemeClr val="bg1"/>
                    </a:solidFill>
                  </a:rPr>
                  <a:t>Create awareness for KM</a:t>
                </a:r>
              </a:p>
            </p:txBody>
          </p:sp>
          <p:sp>
            <p:nvSpPr>
              <p:cNvPr id="124987" name="Oval 39"/>
              <p:cNvSpPr>
                <a:spLocks noChangeArrowheads="1"/>
              </p:cNvSpPr>
              <p:nvPr/>
            </p:nvSpPr>
            <p:spPr bwMode="auto">
              <a:xfrm>
                <a:off x="698" y="995"/>
                <a:ext cx="136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zh-TW" altLang="de-DE" sz="1300" b="1"/>
                  <a:t>1</a:t>
                </a:r>
              </a:p>
            </p:txBody>
          </p:sp>
        </p:grpSp>
        <p:grpSp>
          <p:nvGrpSpPr>
            <p:cNvPr id="10" name="Group 80"/>
            <p:cNvGrpSpPr>
              <a:grpSpLocks/>
            </p:cNvGrpSpPr>
            <p:nvPr/>
          </p:nvGrpSpPr>
          <p:grpSpPr bwMode="auto">
            <a:xfrm>
              <a:off x="603" y="2597"/>
              <a:ext cx="1225" cy="1107"/>
              <a:chOff x="603" y="2597"/>
              <a:chExt cx="1225" cy="1107"/>
            </a:xfrm>
          </p:grpSpPr>
          <p:sp>
            <p:nvSpPr>
              <p:cNvPr id="124974" name="Rectangle 45"/>
              <p:cNvSpPr>
                <a:spLocks noChangeArrowheads="1"/>
              </p:cNvSpPr>
              <p:nvPr/>
            </p:nvSpPr>
            <p:spPr bwMode="auto">
              <a:xfrm>
                <a:off x="603" y="2597"/>
                <a:ext cx="1225" cy="110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4975" name="Rectangle 46"/>
              <p:cNvSpPr>
                <a:spLocks noChangeArrowheads="1"/>
              </p:cNvSpPr>
              <p:nvPr/>
            </p:nvSpPr>
            <p:spPr bwMode="auto">
              <a:xfrm>
                <a:off x="644" y="2980"/>
                <a:ext cx="531" cy="106"/>
              </a:xfrm>
              <a:prstGeom prst="rect">
                <a:avLst/>
              </a:prstGeom>
              <a:solidFill>
                <a:srgbClr val="8E9CAE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124976" name="Rectangle 47"/>
              <p:cNvSpPr>
                <a:spLocks noChangeArrowheads="1"/>
              </p:cNvSpPr>
              <p:nvPr/>
            </p:nvSpPr>
            <p:spPr bwMode="auto">
              <a:xfrm flipV="1">
                <a:off x="644" y="3143"/>
                <a:ext cx="531" cy="103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124977" name="Rectangle 48"/>
              <p:cNvSpPr>
                <a:spLocks noChangeArrowheads="1"/>
              </p:cNvSpPr>
              <p:nvPr/>
            </p:nvSpPr>
            <p:spPr bwMode="auto">
              <a:xfrm flipV="1">
                <a:off x="644" y="3303"/>
                <a:ext cx="531" cy="109"/>
              </a:xfrm>
              <a:prstGeom prst="rect">
                <a:avLst/>
              </a:prstGeom>
              <a:solidFill>
                <a:srgbClr val="FFE2A7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wrap="none" lIns="0" tIns="0" rIns="0" bIns="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124978" name="Rectangle 49"/>
              <p:cNvSpPr>
                <a:spLocks noChangeArrowheads="1"/>
              </p:cNvSpPr>
              <p:nvPr/>
            </p:nvSpPr>
            <p:spPr bwMode="auto">
              <a:xfrm>
                <a:off x="644" y="2652"/>
                <a:ext cx="531" cy="10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124979" name="Rectangle 50"/>
              <p:cNvSpPr>
                <a:spLocks noChangeArrowheads="1"/>
              </p:cNvSpPr>
              <p:nvPr/>
            </p:nvSpPr>
            <p:spPr bwMode="auto">
              <a:xfrm>
                <a:off x="644" y="2817"/>
                <a:ext cx="531" cy="10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124980" name="Text Box 51"/>
              <p:cNvSpPr txBox="1">
                <a:spLocks noChangeArrowheads="1"/>
              </p:cNvSpPr>
              <p:nvPr/>
            </p:nvSpPr>
            <p:spPr bwMode="auto">
              <a:xfrm>
                <a:off x="684" y="2636"/>
                <a:ext cx="556" cy="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844550" eaLnBrk="0" hangingPunct="0">
                  <a:lnSpc>
                    <a:spcPct val="125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Questionnaire</a:t>
                </a:r>
              </a:p>
            </p:txBody>
          </p:sp>
          <p:sp>
            <p:nvSpPr>
              <p:cNvPr id="124981" name="Text Box 52"/>
              <p:cNvSpPr txBox="1">
                <a:spLocks noChangeArrowheads="1"/>
              </p:cNvSpPr>
              <p:nvPr/>
            </p:nvSpPr>
            <p:spPr bwMode="auto">
              <a:xfrm>
                <a:off x="684" y="3114"/>
                <a:ext cx="409" cy="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844550" eaLnBrk="0" hangingPunct="0">
                  <a:lnSpc>
                    <a:spcPct val="125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Coaching</a:t>
                </a:r>
              </a:p>
            </p:txBody>
          </p:sp>
          <p:sp>
            <p:nvSpPr>
              <p:cNvPr id="124982" name="Text Box 53"/>
              <p:cNvSpPr txBox="1">
                <a:spLocks noChangeArrowheads="1"/>
              </p:cNvSpPr>
              <p:nvPr/>
            </p:nvSpPr>
            <p:spPr bwMode="auto">
              <a:xfrm>
                <a:off x="684" y="2798"/>
                <a:ext cx="432" cy="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844550" eaLnBrk="0" hangingPunct="0">
                  <a:lnSpc>
                    <a:spcPct val="125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Workshop</a:t>
                </a:r>
              </a:p>
            </p:txBody>
          </p:sp>
          <p:sp>
            <p:nvSpPr>
              <p:cNvPr id="124983" name="Text Box 54"/>
              <p:cNvSpPr txBox="1">
                <a:spLocks noChangeArrowheads="1"/>
              </p:cNvSpPr>
              <p:nvPr/>
            </p:nvSpPr>
            <p:spPr bwMode="auto">
              <a:xfrm>
                <a:off x="684" y="2951"/>
                <a:ext cx="328" cy="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844550" eaLnBrk="0" hangingPunct="0">
                  <a:lnSpc>
                    <a:spcPct val="125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Project</a:t>
                </a:r>
              </a:p>
            </p:txBody>
          </p:sp>
          <p:sp>
            <p:nvSpPr>
              <p:cNvPr id="124984" name="Text Box 55"/>
              <p:cNvSpPr txBox="1">
                <a:spLocks noChangeArrowheads="1"/>
              </p:cNvSpPr>
              <p:nvPr/>
            </p:nvSpPr>
            <p:spPr bwMode="auto">
              <a:xfrm>
                <a:off x="684" y="3278"/>
                <a:ext cx="480" cy="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844550" eaLnBrk="0" hangingPunct="0">
                  <a:lnSpc>
                    <a:spcPct val="125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Technology</a:t>
                </a:r>
              </a:p>
            </p:txBody>
          </p:sp>
        </p:grpSp>
        <p:grpSp>
          <p:nvGrpSpPr>
            <p:cNvPr id="11" name="Group 81"/>
            <p:cNvGrpSpPr>
              <a:grpSpLocks/>
            </p:cNvGrpSpPr>
            <p:nvPr/>
          </p:nvGrpSpPr>
          <p:grpSpPr bwMode="auto">
            <a:xfrm>
              <a:off x="603" y="1353"/>
              <a:ext cx="1225" cy="1162"/>
              <a:chOff x="603" y="1353"/>
              <a:chExt cx="1225" cy="1162"/>
            </a:xfrm>
          </p:grpSpPr>
          <p:sp>
            <p:nvSpPr>
              <p:cNvPr id="1628168" name="Rectangle 8"/>
              <p:cNvSpPr>
                <a:spLocks noChangeArrowheads="1"/>
              </p:cNvSpPr>
              <p:nvPr/>
            </p:nvSpPr>
            <p:spPr bwMode="auto">
              <a:xfrm>
                <a:off x="603" y="1353"/>
                <a:ext cx="1225" cy="1162"/>
              </a:xfrm>
              <a:prstGeom prst="rect">
                <a:avLst/>
              </a:prstGeom>
              <a:solidFill>
                <a:srgbClr val="C9DAED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prstShdw prst="shdw18" dist="17961" dir="13500000">
                  <a:schemeClr val="bg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24970" name="Rectangle 13"/>
              <p:cNvSpPr>
                <a:spLocks noChangeArrowheads="1"/>
              </p:cNvSpPr>
              <p:nvPr/>
            </p:nvSpPr>
            <p:spPr bwMode="auto">
              <a:xfrm>
                <a:off x="848" y="1392"/>
                <a:ext cx="735" cy="20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1000"/>
                  <a:t>KM needs-</a:t>
                </a:r>
                <a:br>
                  <a:rPr kumimoji="0" lang="en-US" altLang="zh-TW" sz="1000"/>
                </a:br>
                <a:r>
                  <a:rPr kumimoji="0" lang="en-US" altLang="zh-TW" sz="1000"/>
                  <a:t>assessment</a:t>
                </a:r>
              </a:p>
            </p:txBody>
          </p:sp>
          <p:sp>
            <p:nvSpPr>
              <p:cNvPr id="124971" name="Rectangle 14"/>
              <p:cNvSpPr>
                <a:spLocks noChangeArrowheads="1"/>
              </p:cNvSpPr>
              <p:nvPr/>
            </p:nvSpPr>
            <p:spPr bwMode="auto">
              <a:xfrm>
                <a:off x="848" y="1672"/>
                <a:ext cx="735" cy="20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900" b="1">
                    <a:solidFill>
                      <a:schemeClr val="bg1"/>
                    </a:solidFill>
                  </a:rPr>
                  <a:t>KM audit &amp;</a:t>
                </a:r>
                <a:br>
                  <a:rPr kumimoji="0" lang="en-US" altLang="zh-TW" sz="900" b="1">
                    <a:solidFill>
                      <a:schemeClr val="bg1"/>
                    </a:solidFill>
                  </a:rPr>
                </a:br>
                <a:r>
                  <a:rPr kumimoji="0" lang="en-US" altLang="zh-TW" sz="900" b="1">
                    <a:solidFill>
                      <a:schemeClr val="bg1"/>
                    </a:solidFill>
                  </a:rPr>
                  <a:t>benchmarking</a:t>
                </a:r>
              </a:p>
            </p:txBody>
          </p:sp>
          <p:sp>
            <p:nvSpPr>
              <p:cNvPr id="124972" name="Rectangle 76"/>
              <p:cNvSpPr>
                <a:spLocks noChangeArrowheads="1"/>
              </p:cNvSpPr>
              <p:nvPr/>
            </p:nvSpPr>
            <p:spPr bwMode="auto">
              <a:xfrm>
                <a:off x="848" y="1929"/>
                <a:ext cx="735" cy="202"/>
              </a:xfrm>
              <a:prstGeom prst="rect">
                <a:avLst/>
              </a:prstGeom>
              <a:gradFill rotWithShape="0">
                <a:gsLst>
                  <a:gs pos="0">
                    <a:srgbClr val="FFFF99"/>
                  </a:gs>
                  <a:gs pos="100000">
                    <a:srgbClr val="00CC99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Assessment for</a:t>
                </a:r>
              </a:p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KM-Systems</a:t>
                </a:r>
              </a:p>
            </p:txBody>
          </p:sp>
          <p:sp>
            <p:nvSpPr>
              <p:cNvPr id="124973" name="Rectangle 77"/>
              <p:cNvSpPr>
                <a:spLocks noChangeArrowheads="1"/>
              </p:cNvSpPr>
              <p:nvPr/>
            </p:nvSpPr>
            <p:spPr bwMode="auto">
              <a:xfrm>
                <a:off x="848" y="2198"/>
                <a:ext cx="735" cy="202"/>
              </a:xfrm>
              <a:prstGeom prst="rect">
                <a:avLst/>
              </a:prstGeom>
              <a:gradFill rotWithShape="0">
                <a:gsLst>
                  <a:gs pos="0">
                    <a:srgbClr val="FFFF99"/>
                  </a:gs>
                  <a:gs pos="100000">
                    <a:srgbClr val="00CC99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Assessment for </a:t>
                </a:r>
              </a:p>
              <a:p>
                <a:pPr algn="ctr" defTabSz="844550" eaLnBrk="0" hangingPunct="0">
                  <a:lnSpc>
                    <a:spcPct val="9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CoP</a:t>
                </a:r>
              </a:p>
            </p:txBody>
          </p:sp>
        </p:grpSp>
      </p:grp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2870200" y="1554163"/>
            <a:ext cx="2432050" cy="2625725"/>
            <a:chOff x="1808" y="979"/>
            <a:chExt cx="1532" cy="1654"/>
          </a:xfrm>
        </p:grpSpPr>
        <p:sp>
          <p:nvSpPr>
            <p:cNvPr id="1628169" name="Rectangle 9"/>
            <p:cNvSpPr>
              <a:spLocks noChangeArrowheads="1"/>
            </p:cNvSpPr>
            <p:nvPr/>
          </p:nvSpPr>
          <p:spPr bwMode="auto">
            <a:xfrm>
              <a:off x="1921" y="1346"/>
              <a:ext cx="1267" cy="1287"/>
            </a:xfrm>
            <a:prstGeom prst="rect">
              <a:avLst/>
            </a:prstGeom>
            <a:solidFill>
              <a:srgbClr val="C9DAED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24957" name="AutoShape 12"/>
            <p:cNvSpPr>
              <a:spLocks noChangeArrowheads="1"/>
            </p:cNvSpPr>
            <p:nvPr/>
          </p:nvSpPr>
          <p:spPr bwMode="auto">
            <a:xfrm rot="-5400000">
              <a:off x="1687" y="1914"/>
              <a:ext cx="405" cy="163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4958" name="Rectangle 27"/>
            <p:cNvSpPr>
              <a:spLocks noChangeArrowheads="1"/>
            </p:cNvSpPr>
            <p:nvPr/>
          </p:nvSpPr>
          <p:spPr bwMode="auto">
            <a:xfrm>
              <a:off x="2599" y="1392"/>
              <a:ext cx="532" cy="28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Strategy 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development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124959" name="Rectangle 28"/>
            <p:cNvSpPr>
              <a:spLocks noChangeArrowheads="1"/>
            </p:cNvSpPr>
            <p:nvPr/>
          </p:nvSpPr>
          <p:spPr bwMode="auto">
            <a:xfrm>
              <a:off x="2195" y="1725"/>
              <a:ext cx="737" cy="24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Value driver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identification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124960" name="Rectangle 29"/>
            <p:cNvSpPr>
              <a:spLocks noChangeArrowheads="1"/>
            </p:cNvSpPr>
            <p:nvPr/>
          </p:nvSpPr>
          <p:spPr bwMode="auto">
            <a:xfrm>
              <a:off x="2196" y="2342"/>
              <a:ext cx="737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KM culture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124961" name="Rectangle 30"/>
            <p:cNvSpPr>
              <a:spLocks noChangeArrowheads="1"/>
            </p:cNvSpPr>
            <p:nvPr/>
          </p:nvSpPr>
          <p:spPr bwMode="auto">
            <a:xfrm>
              <a:off x="2196" y="2034"/>
              <a:ext cx="737" cy="24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KM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infrastructure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124962" name="AutoShape 34"/>
            <p:cNvSpPr>
              <a:spLocks noChangeArrowheads="1"/>
            </p:cNvSpPr>
            <p:nvPr/>
          </p:nvSpPr>
          <p:spPr bwMode="auto">
            <a:xfrm>
              <a:off x="1951" y="979"/>
              <a:ext cx="1389" cy="332"/>
            </a:xfrm>
            <a:prstGeom prst="chevron">
              <a:avLst>
                <a:gd name="adj" fmla="val 34400"/>
              </a:avLst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997A3D"/>
              </a:prstShdw>
            </a:effectLst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124963" name="Rectangle 35"/>
            <p:cNvSpPr>
              <a:spLocks noChangeArrowheads="1"/>
            </p:cNvSpPr>
            <p:nvPr/>
          </p:nvSpPr>
          <p:spPr bwMode="auto">
            <a:xfrm>
              <a:off x="2230" y="1085"/>
              <a:ext cx="784" cy="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27075" eaLnBrk="0" hangingPunct="0">
                <a:lnSpc>
                  <a:spcPct val="90000"/>
                </a:lnSpc>
              </a:pPr>
              <a:r>
                <a:rPr kumimoji="0" lang="en-US" altLang="zh-TW" sz="1300" b="1">
                  <a:solidFill>
                    <a:schemeClr val="bg1"/>
                  </a:solidFill>
                </a:rPr>
                <a:t>Introduce KM</a:t>
              </a:r>
            </a:p>
          </p:txBody>
        </p:sp>
        <p:sp>
          <p:nvSpPr>
            <p:cNvPr id="124964" name="Oval 40"/>
            <p:cNvSpPr>
              <a:spLocks noChangeArrowheads="1"/>
            </p:cNvSpPr>
            <p:nvPr/>
          </p:nvSpPr>
          <p:spPr bwMode="auto">
            <a:xfrm>
              <a:off x="2046" y="995"/>
              <a:ext cx="136" cy="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2</a:t>
              </a:r>
            </a:p>
          </p:txBody>
        </p:sp>
        <p:sp>
          <p:nvSpPr>
            <p:cNvPr id="124965" name="Rectangle 78"/>
            <p:cNvSpPr>
              <a:spLocks noChangeArrowheads="1"/>
            </p:cNvSpPr>
            <p:nvPr/>
          </p:nvSpPr>
          <p:spPr bwMode="auto">
            <a:xfrm>
              <a:off x="1992" y="1392"/>
              <a:ext cx="532" cy="28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Knowledge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Strategy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Process (KSP)</a:t>
              </a:r>
            </a:p>
          </p:txBody>
        </p:sp>
      </p:grp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2987675" y="4149725"/>
            <a:ext cx="5253038" cy="2036763"/>
            <a:chOff x="1973" y="3203"/>
            <a:chExt cx="3309" cy="1283"/>
          </a:xfrm>
        </p:grpSpPr>
        <p:grpSp>
          <p:nvGrpSpPr>
            <p:cNvPr id="14" name="Group 84"/>
            <p:cNvGrpSpPr>
              <a:grpSpLocks/>
            </p:cNvGrpSpPr>
            <p:nvPr/>
          </p:nvGrpSpPr>
          <p:grpSpPr bwMode="auto">
            <a:xfrm>
              <a:off x="1973" y="3203"/>
              <a:ext cx="3309" cy="1283"/>
              <a:chOff x="1951" y="2597"/>
              <a:chExt cx="3309" cy="1283"/>
            </a:xfrm>
          </p:grpSpPr>
          <p:sp>
            <p:nvSpPr>
              <p:cNvPr id="1628167" name="Rectangle 7"/>
              <p:cNvSpPr>
                <a:spLocks noChangeArrowheads="1"/>
              </p:cNvSpPr>
              <p:nvPr/>
            </p:nvSpPr>
            <p:spPr bwMode="auto">
              <a:xfrm>
                <a:off x="1951" y="3006"/>
                <a:ext cx="3309" cy="874"/>
              </a:xfrm>
              <a:prstGeom prst="rect">
                <a:avLst/>
              </a:prstGeom>
              <a:solidFill>
                <a:srgbClr val="C9DAED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prstShdw prst="shdw18" dist="17961" dir="13500000">
                  <a:schemeClr val="bg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24941" name="AutoShape 41"/>
              <p:cNvSpPr>
                <a:spLocks noChangeArrowheads="1"/>
              </p:cNvSpPr>
              <p:nvPr/>
            </p:nvSpPr>
            <p:spPr bwMode="auto">
              <a:xfrm>
                <a:off x="1951" y="2722"/>
                <a:ext cx="1389" cy="332"/>
              </a:xfrm>
              <a:prstGeom prst="chevron">
                <a:avLst>
                  <a:gd name="adj" fmla="val 34400"/>
                </a:avLst>
              </a:prstGeom>
              <a:solidFill>
                <a:srgbClr val="FFCC66"/>
              </a:solidFill>
              <a:ln w="12700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997A3D"/>
                </a:prstShdw>
              </a:effectLst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124942" name="Rectangle 42"/>
              <p:cNvSpPr>
                <a:spLocks noChangeArrowheads="1"/>
              </p:cNvSpPr>
              <p:nvPr/>
            </p:nvSpPr>
            <p:spPr bwMode="auto">
              <a:xfrm>
                <a:off x="2230" y="2783"/>
                <a:ext cx="864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defTabSz="727075" eaLnBrk="0" hangingPunct="0">
                  <a:lnSpc>
                    <a:spcPct val="90000"/>
                  </a:lnSpc>
                </a:pPr>
                <a:r>
                  <a:rPr kumimoji="0" lang="en-US" altLang="zh-TW" sz="1100" b="1">
                    <a:solidFill>
                      <a:schemeClr val="bg1"/>
                    </a:solidFill>
                  </a:rPr>
                  <a:t>Overall solutions (projects)</a:t>
                </a:r>
              </a:p>
            </p:txBody>
          </p:sp>
          <p:sp>
            <p:nvSpPr>
              <p:cNvPr id="124943" name="AutoShape 44"/>
              <p:cNvSpPr>
                <a:spLocks noChangeArrowheads="1"/>
              </p:cNvSpPr>
              <p:nvPr/>
            </p:nvSpPr>
            <p:spPr bwMode="auto">
              <a:xfrm>
                <a:off x="2400" y="2597"/>
                <a:ext cx="409" cy="167"/>
              </a:xfrm>
              <a:prstGeom prst="downArrow">
                <a:avLst>
                  <a:gd name="adj1" fmla="val 46667"/>
                  <a:gd name="adj2" fmla="val 41667"/>
                </a:avLst>
              </a:prstGeom>
              <a:gradFill rotWithShape="0">
                <a:gsLst>
                  <a:gs pos="0">
                    <a:srgbClr val="BBE1E5"/>
                  </a:gs>
                  <a:gs pos="100000">
                    <a:srgbClr val="0692A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045861"/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5" name="Group 63"/>
              <p:cNvGrpSpPr>
                <a:grpSpLocks/>
              </p:cNvGrpSpPr>
              <p:nvPr/>
            </p:nvGrpSpPr>
            <p:grpSpPr bwMode="auto">
              <a:xfrm>
                <a:off x="2068" y="3648"/>
                <a:ext cx="3065" cy="163"/>
                <a:chOff x="2436" y="3500"/>
                <a:chExt cx="3600" cy="178"/>
              </a:xfrm>
            </p:grpSpPr>
            <p:sp>
              <p:nvSpPr>
                <p:cNvPr id="124954" name="Rectangle 64"/>
                <p:cNvSpPr>
                  <a:spLocks noChangeArrowheads="1"/>
                </p:cNvSpPr>
                <p:nvPr/>
              </p:nvSpPr>
              <p:spPr bwMode="auto">
                <a:xfrm>
                  <a:off x="2436" y="3508"/>
                  <a:ext cx="3600" cy="167"/>
                </a:xfrm>
                <a:prstGeom prst="rect">
                  <a:avLst/>
                </a:prstGeom>
                <a:solidFill>
                  <a:srgbClr val="8E9CA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/>
                <a:lstStyle/>
                <a:p>
                  <a:pPr defTabSz="844550" eaLnBrk="0" hangingPunct="0">
                    <a:lnSpc>
                      <a:spcPct val="95000"/>
                    </a:lnSpc>
                  </a:pPr>
                  <a:endParaRPr kumimoji="0" lang="zh-TW" altLang="zh-TW" sz="900" b="1"/>
                </a:p>
              </p:txBody>
            </p:sp>
            <p:sp>
              <p:nvSpPr>
                <p:cNvPr id="12495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630" y="3500"/>
                  <a:ext cx="1189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>
                  <a:spAutoFit/>
                </a:bodyPr>
                <a:lstStyle/>
                <a:p>
                  <a:pPr defTabSz="844550" eaLnBrk="0" hangingPunct="0">
                    <a:lnSpc>
                      <a:spcPct val="95000"/>
                    </a:lnSpc>
                    <a:spcBef>
                      <a:spcPct val="50000"/>
                    </a:spcBef>
                  </a:pPr>
                  <a:r>
                    <a:rPr kumimoji="0" lang="en-US" altLang="zh-TW" sz="1200" b="1">
                      <a:solidFill>
                        <a:schemeClr val="bg1"/>
                      </a:solidFill>
                    </a:rPr>
                    <a:t>KM change process</a:t>
                  </a:r>
                </a:p>
              </p:txBody>
            </p:sp>
          </p:grpSp>
          <p:grpSp>
            <p:nvGrpSpPr>
              <p:cNvPr id="16" name="Group 66"/>
              <p:cNvGrpSpPr>
                <a:grpSpLocks/>
              </p:cNvGrpSpPr>
              <p:nvPr/>
            </p:nvGrpSpPr>
            <p:grpSpPr bwMode="auto">
              <a:xfrm>
                <a:off x="2068" y="3266"/>
                <a:ext cx="3065" cy="163"/>
                <a:chOff x="2436" y="3275"/>
                <a:chExt cx="3600" cy="178"/>
              </a:xfrm>
            </p:grpSpPr>
            <p:sp>
              <p:nvSpPr>
                <p:cNvPr id="124952" name="Rectangle 67"/>
                <p:cNvSpPr>
                  <a:spLocks noChangeArrowheads="1"/>
                </p:cNvSpPr>
                <p:nvPr/>
              </p:nvSpPr>
              <p:spPr bwMode="auto">
                <a:xfrm>
                  <a:off x="2436" y="3285"/>
                  <a:ext cx="3600" cy="159"/>
                </a:xfrm>
                <a:prstGeom prst="rect">
                  <a:avLst/>
                </a:prstGeom>
                <a:solidFill>
                  <a:srgbClr val="8E9CA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/>
                <a:lstStyle/>
                <a:p>
                  <a:pPr defTabSz="844550" eaLnBrk="0" hangingPunct="0">
                    <a:lnSpc>
                      <a:spcPct val="95000"/>
                    </a:lnSpc>
                  </a:pPr>
                  <a:endParaRPr kumimoji="0" lang="zh-TW" altLang="zh-TW" sz="1100" b="1"/>
                </a:p>
              </p:txBody>
            </p:sp>
            <p:sp>
              <p:nvSpPr>
                <p:cNvPr id="124953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041" y="3275"/>
                  <a:ext cx="2387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>
                  <a:spAutoFit/>
                </a:bodyPr>
                <a:lstStyle/>
                <a:p>
                  <a:pPr algn="ctr" defTabSz="844550" eaLnBrk="0" hangingPunct="0">
                    <a:lnSpc>
                      <a:spcPct val="95000"/>
                    </a:lnSpc>
                  </a:pPr>
                  <a:r>
                    <a:rPr kumimoji="0" lang="en-US" altLang="zh-TW" sz="1200" b="1">
                      <a:solidFill>
                        <a:schemeClr val="bg1"/>
                      </a:solidFill>
                    </a:rPr>
                    <a:t>Link between business and KM processes</a:t>
                  </a:r>
                </a:p>
              </p:txBody>
            </p:sp>
          </p:grpSp>
          <p:grpSp>
            <p:nvGrpSpPr>
              <p:cNvPr id="17" name="Group 69"/>
              <p:cNvGrpSpPr>
                <a:grpSpLocks/>
              </p:cNvGrpSpPr>
              <p:nvPr/>
            </p:nvGrpSpPr>
            <p:grpSpPr bwMode="auto">
              <a:xfrm>
                <a:off x="2068" y="3459"/>
                <a:ext cx="3065" cy="163"/>
                <a:chOff x="2436" y="3742"/>
                <a:chExt cx="3600" cy="178"/>
              </a:xfrm>
            </p:grpSpPr>
            <p:sp>
              <p:nvSpPr>
                <p:cNvPr id="124950" name="Rectangle 70"/>
                <p:cNvSpPr>
                  <a:spLocks noChangeArrowheads="1"/>
                </p:cNvSpPr>
                <p:nvPr/>
              </p:nvSpPr>
              <p:spPr bwMode="auto">
                <a:xfrm>
                  <a:off x="2436" y="3745"/>
                  <a:ext cx="3600" cy="160"/>
                </a:xfrm>
                <a:prstGeom prst="rect">
                  <a:avLst/>
                </a:prstGeom>
                <a:solidFill>
                  <a:srgbClr val="8E9CA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/>
                <a:lstStyle/>
                <a:p>
                  <a:pPr defTabSz="844550" eaLnBrk="0" hangingPunct="0">
                    <a:lnSpc>
                      <a:spcPct val="95000"/>
                    </a:lnSpc>
                  </a:pPr>
                  <a:endParaRPr kumimoji="0" lang="zh-TW" altLang="zh-TW" sz="11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4951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495" y="3742"/>
                  <a:ext cx="1477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>
                  <a:spAutoFit/>
                </a:bodyPr>
                <a:lstStyle/>
                <a:p>
                  <a:pPr algn="ctr" defTabSz="844550" eaLnBrk="0" hangingPunct="0">
                    <a:lnSpc>
                      <a:spcPct val="95000"/>
                    </a:lnSpc>
                  </a:pPr>
                  <a:r>
                    <a:rPr kumimoji="0" lang="en-US" altLang="zh-TW" sz="1200" b="1">
                      <a:solidFill>
                        <a:schemeClr val="bg1"/>
                      </a:solidFill>
                    </a:rPr>
                    <a:t>KM-infrastructure project</a:t>
                  </a:r>
                </a:p>
              </p:txBody>
            </p:sp>
          </p:grpSp>
          <p:grpSp>
            <p:nvGrpSpPr>
              <p:cNvPr id="18" name="Group 72"/>
              <p:cNvGrpSpPr>
                <a:grpSpLocks/>
              </p:cNvGrpSpPr>
              <p:nvPr/>
            </p:nvGrpSpPr>
            <p:grpSpPr bwMode="auto">
              <a:xfrm>
                <a:off x="2068" y="3077"/>
                <a:ext cx="3065" cy="163"/>
                <a:chOff x="2436" y="4036"/>
                <a:chExt cx="3600" cy="178"/>
              </a:xfrm>
            </p:grpSpPr>
            <p:sp>
              <p:nvSpPr>
                <p:cNvPr id="124948" name="Rectangle 73"/>
                <p:cNvSpPr>
                  <a:spLocks noChangeArrowheads="1"/>
                </p:cNvSpPr>
                <p:nvPr/>
              </p:nvSpPr>
              <p:spPr bwMode="auto">
                <a:xfrm>
                  <a:off x="2436" y="4041"/>
                  <a:ext cx="3600" cy="159"/>
                </a:xfrm>
                <a:prstGeom prst="rect">
                  <a:avLst/>
                </a:prstGeom>
                <a:solidFill>
                  <a:srgbClr val="8E9CA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/>
                <a:lstStyle/>
                <a:p>
                  <a:pPr defTabSz="844550" eaLnBrk="0" hangingPunct="0">
                    <a:lnSpc>
                      <a:spcPct val="95000"/>
                    </a:lnSpc>
                  </a:pPr>
                  <a:endParaRPr kumimoji="0" lang="zh-TW" altLang="zh-TW" sz="11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4949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561" y="4036"/>
                  <a:ext cx="1358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84399" tIns="42200" rIns="84399" bIns="42200" anchor="ctr">
                  <a:spAutoFit/>
                </a:bodyPr>
                <a:lstStyle/>
                <a:p>
                  <a:pPr algn="ctr" defTabSz="844550" eaLnBrk="0" hangingPunct="0">
                    <a:lnSpc>
                      <a:spcPct val="95000"/>
                    </a:lnSpc>
                  </a:pPr>
                  <a:r>
                    <a:rPr kumimoji="0" lang="en-US" altLang="zh-TW" sz="1200" b="1">
                      <a:solidFill>
                        <a:schemeClr val="bg1"/>
                      </a:solidFill>
                    </a:rPr>
                    <a:t>KM strategy realization</a:t>
                  </a:r>
                </a:p>
              </p:txBody>
            </p:sp>
          </p:grpSp>
        </p:grpSp>
        <p:sp>
          <p:nvSpPr>
            <p:cNvPr id="124939" name="Oval 43"/>
            <p:cNvSpPr>
              <a:spLocks noChangeArrowheads="1"/>
            </p:cNvSpPr>
            <p:nvPr/>
          </p:nvSpPr>
          <p:spPr bwMode="auto">
            <a:xfrm>
              <a:off x="2064" y="3430"/>
              <a:ext cx="136" cy="1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49B13-31BA-4813-97C6-4492EB63F2BA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152400"/>
            <a:ext cx="9296400" cy="6629400"/>
            <a:chOff x="0" y="96"/>
            <a:chExt cx="5856" cy="4176"/>
          </a:xfrm>
        </p:grpSpPr>
        <p:pic>
          <p:nvPicPr>
            <p:cNvPr id="125958" name="Picture 2" descr="arthur andersen copy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96"/>
              <a:ext cx="5856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19971" name="Text Box 3"/>
            <p:cNvSpPr txBox="1">
              <a:spLocks noChangeArrowheads="1"/>
            </p:cNvSpPr>
            <p:nvPr/>
          </p:nvSpPr>
          <p:spPr bwMode="auto">
            <a:xfrm>
              <a:off x="144" y="720"/>
              <a:ext cx="9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chemeClr val="hlink"/>
                  </a:solidFill>
                  <a:latin typeface="Verdana" pitchFamily="34" charset="0"/>
                  <a:ea typeface="文鼎中特黑" pitchFamily="49" charset="-120"/>
                </a:rPr>
                <a:t>STRATEGY</a:t>
              </a:r>
            </a:p>
          </p:txBody>
        </p:sp>
        <p:sp>
          <p:nvSpPr>
            <p:cNvPr id="1619972" name="Text Box 4"/>
            <p:cNvSpPr txBox="1">
              <a:spLocks noChangeArrowheads="1"/>
            </p:cNvSpPr>
            <p:nvPr/>
          </p:nvSpPr>
          <p:spPr bwMode="auto">
            <a:xfrm>
              <a:off x="144" y="1104"/>
              <a:ext cx="7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chemeClr val="hlink"/>
                  </a:solidFill>
                  <a:latin typeface="Verdana" pitchFamily="34" charset="0"/>
                  <a:ea typeface="文鼎中特黑" pitchFamily="49" charset="-120"/>
                </a:rPr>
                <a:t>PEOPLE</a:t>
              </a:r>
            </a:p>
          </p:txBody>
        </p:sp>
        <p:sp>
          <p:nvSpPr>
            <p:cNvPr id="1619973" name="Text Box 5"/>
            <p:cNvSpPr txBox="1">
              <a:spLocks noChangeArrowheads="1"/>
            </p:cNvSpPr>
            <p:nvPr/>
          </p:nvSpPr>
          <p:spPr bwMode="auto">
            <a:xfrm>
              <a:off x="144" y="1478"/>
              <a:ext cx="8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chemeClr val="hlink"/>
                  </a:solidFill>
                  <a:latin typeface="Verdana" pitchFamily="34" charset="0"/>
                  <a:ea typeface="文鼎中特黑" pitchFamily="49" charset="-120"/>
                </a:rPr>
                <a:t>PROCESS</a:t>
              </a:r>
            </a:p>
          </p:txBody>
        </p:sp>
        <p:sp>
          <p:nvSpPr>
            <p:cNvPr id="1619974" name="Text Box 6"/>
            <p:cNvSpPr txBox="1">
              <a:spLocks noChangeArrowheads="1"/>
            </p:cNvSpPr>
            <p:nvPr/>
          </p:nvSpPr>
          <p:spPr bwMode="auto">
            <a:xfrm>
              <a:off x="104" y="1872"/>
              <a:ext cx="10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1600" b="1">
                  <a:solidFill>
                    <a:schemeClr val="hlink"/>
                  </a:solidFill>
                  <a:latin typeface="Verdana" pitchFamily="34" charset="0"/>
                  <a:ea typeface="文鼎中特黑" pitchFamily="49" charset="-120"/>
                </a:rPr>
                <a:t>TECHNOLOGY</a:t>
              </a:r>
            </a:p>
          </p:txBody>
        </p:sp>
        <p:sp>
          <p:nvSpPr>
            <p:cNvPr id="1619975" name="Text Box 7"/>
            <p:cNvSpPr txBox="1">
              <a:spLocks noChangeArrowheads="1"/>
            </p:cNvSpPr>
            <p:nvPr/>
          </p:nvSpPr>
          <p:spPr bwMode="auto">
            <a:xfrm rot="-5400000">
              <a:off x="657" y="1319"/>
              <a:ext cx="11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AWARENESS</a:t>
              </a:r>
            </a:p>
          </p:txBody>
        </p:sp>
        <p:sp>
          <p:nvSpPr>
            <p:cNvPr id="1619976" name="Text Box 8"/>
            <p:cNvSpPr txBox="1">
              <a:spLocks noChangeArrowheads="1"/>
            </p:cNvSpPr>
            <p:nvPr/>
          </p:nvSpPr>
          <p:spPr bwMode="auto">
            <a:xfrm>
              <a:off x="2256" y="1353"/>
              <a:ext cx="8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STRATEGY</a:t>
              </a:r>
            </a:p>
          </p:txBody>
        </p:sp>
        <p:sp>
          <p:nvSpPr>
            <p:cNvPr id="1619977" name="Text Box 9"/>
            <p:cNvSpPr txBox="1">
              <a:spLocks noChangeArrowheads="1"/>
            </p:cNvSpPr>
            <p:nvPr/>
          </p:nvSpPr>
          <p:spPr bwMode="auto">
            <a:xfrm>
              <a:off x="3216" y="1372"/>
              <a:ext cx="88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sz="1600" b="1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DESIGN</a:t>
              </a:r>
            </a:p>
          </p:txBody>
        </p:sp>
        <p:sp>
          <p:nvSpPr>
            <p:cNvPr id="1619978" name="Text Box 10"/>
            <p:cNvSpPr txBox="1">
              <a:spLocks noChangeArrowheads="1"/>
            </p:cNvSpPr>
            <p:nvPr/>
          </p:nvSpPr>
          <p:spPr bwMode="auto">
            <a:xfrm>
              <a:off x="3936" y="1248"/>
              <a:ext cx="97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1600" b="1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PROTOTYPE</a:t>
              </a:r>
            </a:p>
            <a:p>
              <a:pPr>
                <a:defRPr/>
              </a:pPr>
              <a:r>
                <a:rPr lang="en-US" altLang="zh-TW" sz="1600" b="1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&amp; PILOT</a:t>
              </a:r>
            </a:p>
          </p:txBody>
        </p:sp>
        <p:sp>
          <p:nvSpPr>
            <p:cNvPr id="1619979" name="Text Box 11"/>
            <p:cNvSpPr txBox="1">
              <a:spLocks noChangeArrowheads="1"/>
            </p:cNvSpPr>
            <p:nvPr/>
          </p:nvSpPr>
          <p:spPr bwMode="auto">
            <a:xfrm rot="5400000">
              <a:off x="4731" y="2661"/>
              <a:ext cx="10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IMPLEMENT</a:t>
              </a:r>
            </a:p>
          </p:txBody>
        </p:sp>
        <p:sp>
          <p:nvSpPr>
            <p:cNvPr id="1619980" name="Text Box 12"/>
            <p:cNvSpPr txBox="1">
              <a:spLocks noChangeArrowheads="1"/>
            </p:cNvSpPr>
            <p:nvPr/>
          </p:nvSpPr>
          <p:spPr bwMode="auto">
            <a:xfrm>
              <a:off x="2016" y="3456"/>
              <a:ext cx="2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>
                  <a:solidFill>
                    <a:srgbClr val="FFFF00"/>
                  </a:solidFill>
                  <a:latin typeface="Verdana" pitchFamily="34" charset="0"/>
                  <a:ea typeface="文鼎中特黑" pitchFamily="49" charset="-120"/>
                </a:rPr>
                <a:t>EVALUATE, DEVELOP &amp; MAINTAIN</a:t>
              </a:r>
            </a:p>
          </p:txBody>
        </p:sp>
        <p:sp>
          <p:nvSpPr>
            <p:cNvPr id="1619981" name="Text Box 13"/>
            <p:cNvSpPr txBox="1">
              <a:spLocks noChangeArrowheads="1"/>
            </p:cNvSpPr>
            <p:nvPr/>
          </p:nvSpPr>
          <p:spPr bwMode="auto">
            <a:xfrm>
              <a:off x="3504" y="1968"/>
              <a:ext cx="120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solidFill>
                    <a:srgbClr val="FF3300"/>
                  </a:solidFill>
                  <a:latin typeface="Verdana" pitchFamily="34" charset="0"/>
                  <a:ea typeface="文鼎中特黑" pitchFamily="49" charset="-120"/>
                </a:rPr>
                <a:t>CHANGE</a:t>
              </a:r>
            </a:p>
            <a:p>
              <a:pPr>
                <a:defRPr/>
              </a:pPr>
              <a:r>
                <a:rPr lang="en-US" altLang="zh-TW" sz="2000">
                  <a:solidFill>
                    <a:srgbClr val="FF3300"/>
                  </a:solidFill>
                  <a:latin typeface="Verdana" pitchFamily="34" charset="0"/>
                  <a:ea typeface="文鼎中特黑" pitchFamily="49" charset="-120"/>
                </a:rPr>
                <a:t>ENABLEMENT</a:t>
              </a:r>
            </a:p>
          </p:txBody>
        </p:sp>
        <p:sp>
          <p:nvSpPr>
            <p:cNvPr id="1619982" name="Text Box 14"/>
            <p:cNvSpPr txBox="1">
              <a:spLocks noChangeArrowheads="1"/>
            </p:cNvSpPr>
            <p:nvPr/>
          </p:nvSpPr>
          <p:spPr bwMode="auto">
            <a:xfrm>
              <a:off x="3168" y="2640"/>
              <a:ext cx="126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sz="2000">
                  <a:latin typeface="Verdana" pitchFamily="34" charset="0"/>
                  <a:ea typeface="文鼎中特黑" pitchFamily="49" charset="-120"/>
                </a:rPr>
                <a:t>PROJECT</a:t>
              </a:r>
            </a:p>
            <a:p>
              <a:pPr>
                <a:defRPr/>
              </a:pPr>
              <a:r>
                <a:rPr lang="en-US" altLang="zh-TW" sz="2000">
                  <a:latin typeface="Verdana" pitchFamily="34" charset="0"/>
                  <a:ea typeface="文鼎中特黑" pitchFamily="49" charset="-120"/>
                </a:rPr>
                <a:t>MANAGEMENT</a:t>
              </a:r>
            </a:p>
          </p:txBody>
        </p:sp>
      </p:grpSp>
      <p:sp>
        <p:nvSpPr>
          <p:cNvPr id="125956" name="Text Box 15"/>
          <p:cNvSpPr txBox="1">
            <a:spLocks noChangeArrowheads="1"/>
          </p:cNvSpPr>
          <p:nvPr/>
        </p:nvSpPr>
        <p:spPr bwMode="auto">
          <a:xfrm>
            <a:off x="395288" y="0"/>
            <a:ext cx="8234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600">
                <a:latin typeface="Verdana" pitchFamily="34" charset="0"/>
              </a:rPr>
              <a:t>Arthur Andersen </a:t>
            </a:r>
            <a:r>
              <a:rPr lang="zh-TW" altLang="en-US" sz="3600">
                <a:latin typeface="Verdana" pitchFamily="34" charset="0"/>
                <a:ea typeface="標楷體" pitchFamily="65" charset="-120"/>
              </a:rPr>
              <a:t>導入知識管理六階段</a:t>
            </a:r>
          </a:p>
        </p:txBody>
      </p:sp>
      <p:pic>
        <p:nvPicPr>
          <p:cNvPr id="125957" name="Picture 17" descr="j023630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848225"/>
            <a:ext cx="1223963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1ECBE-3391-4E02-9CE9-B3921A33A5E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1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400" b="0" smtClean="0">
                <a:solidFill>
                  <a:schemeClr val="tx1"/>
                </a:solidFill>
              </a:rPr>
              <a:t>AA</a:t>
            </a:r>
            <a:r>
              <a:rPr lang="zh-TW" altLang="en-US" smtClean="0">
                <a:solidFill>
                  <a:schemeClr val="tx1"/>
                </a:solidFill>
              </a:rPr>
              <a:t>推行知識管理的六個階段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89050" y="2027238"/>
            <a:ext cx="6569075" cy="2222500"/>
            <a:chOff x="812" y="1277"/>
            <a:chExt cx="4138" cy="1400"/>
          </a:xfrm>
        </p:grpSpPr>
        <p:sp>
          <p:nvSpPr>
            <p:cNvPr id="1610755" name="AutoShape 3"/>
            <p:cNvSpPr>
              <a:spLocks noChangeArrowheads="1"/>
            </p:cNvSpPr>
            <p:nvPr/>
          </p:nvSpPr>
          <p:spPr bwMode="auto">
            <a:xfrm>
              <a:off x="870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610756" name="AutoShape 4"/>
            <p:cNvSpPr>
              <a:spLocks noChangeArrowheads="1"/>
            </p:cNvSpPr>
            <p:nvPr/>
          </p:nvSpPr>
          <p:spPr bwMode="auto">
            <a:xfrm>
              <a:off x="1590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610757" name="AutoShape 5"/>
            <p:cNvSpPr>
              <a:spLocks noChangeArrowheads="1"/>
            </p:cNvSpPr>
            <p:nvPr/>
          </p:nvSpPr>
          <p:spPr bwMode="auto">
            <a:xfrm>
              <a:off x="2262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610758" name="AutoShape 6"/>
            <p:cNvSpPr>
              <a:spLocks noChangeArrowheads="1"/>
            </p:cNvSpPr>
            <p:nvPr/>
          </p:nvSpPr>
          <p:spPr bwMode="auto">
            <a:xfrm>
              <a:off x="2934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610759" name="AutoShape 7"/>
            <p:cNvSpPr>
              <a:spLocks noChangeArrowheads="1"/>
            </p:cNvSpPr>
            <p:nvPr/>
          </p:nvSpPr>
          <p:spPr bwMode="auto">
            <a:xfrm>
              <a:off x="3606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610760" name="AutoShape 8"/>
            <p:cNvSpPr>
              <a:spLocks noChangeArrowheads="1"/>
            </p:cNvSpPr>
            <p:nvPr/>
          </p:nvSpPr>
          <p:spPr bwMode="auto">
            <a:xfrm>
              <a:off x="4278" y="1525"/>
              <a:ext cx="672" cy="1152"/>
            </a:xfrm>
            <a:prstGeom prst="homePlate">
              <a:avLst>
                <a:gd name="adj" fmla="val 3303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26988" name="Text Box 9"/>
            <p:cNvSpPr txBox="1">
              <a:spLocks noChangeArrowheads="1"/>
            </p:cNvSpPr>
            <p:nvPr/>
          </p:nvSpPr>
          <p:spPr bwMode="auto">
            <a:xfrm>
              <a:off x="1532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第二階段</a:t>
              </a:r>
            </a:p>
          </p:txBody>
        </p:sp>
        <p:sp>
          <p:nvSpPr>
            <p:cNvPr id="126989" name="Text Box 10"/>
            <p:cNvSpPr txBox="1">
              <a:spLocks noChangeArrowheads="1"/>
            </p:cNvSpPr>
            <p:nvPr/>
          </p:nvSpPr>
          <p:spPr bwMode="auto">
            <a:xfrm>
              <a:off x="2252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第三階段</a:t>
              </a:r>
            </a:p>
          </p:txBody>
        </p:sp>
        <p:sp>
          <p:nvSpPr>
            <p:cNvPr id="126990" name="Text Box 11"/>
            <p:cNvSpPr txBox="1">
              <a:spLocks noChangeArrowheads="1"/>
            </p:cNvSpPr>
            <p:nvPr/>
          </p:nvSpPr>
          <p:spPr bwMode="auto">
            <a:xfrm>
              <a:off x="2924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第四階段</a:t>
              </a:r>
            </a:p>
          </p:txBody>
        </p:sp>
        <p:sp>
          <p:nvSpPr>
            <p:cNvPr id="126991" name="Text Box 12"/>
            <p:cNvSpPr txBox="1">
              <a:spLocks noChangeArrowheads="1"/>
            </p:cNvSpPr>
            <p:nvPr/>
          </p:nvSpPr>
          <p:spPr bwMode="auto">
            <a:xfrm>
              <a:off x="3548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第五階段</a:t>
              </a:r>
            </a:p>
          </p:txBody>
        </p:sp>
        <p:sp>
          <p:nvSpPr>
            <p:cNvPr id="126992" name="Text Box 13"/>
            <p:cNvSpPr txBox="1">
              <a:spLocks noChangeArrowheads="1"/>
            </p:cNvSpPr>
            <p:nvPr/>
          </p:nvSpPr>
          <p:spPr bwMode="auto">
            <a:xfrm>
              <a:off x="4220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第六階段</a:t>
              </a:r>
            </a:p>
          </p:txBody>
        </p:sp>
        <p:sp>
          <p:nvSpPr>
            <p:cNvPr id="126993" name="Text Box 14"/>
            <p:cNvSpPr txBox="1">
              <a:spLocks noChangeArrowheads="1"/>
            </p:cNvSpPr>
            <p:nvPr/>
          </p:nvSpPr>
          <p:spPr bwMode="auto">
            <a:xfrm>
              <a:off x="812" y="12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第一階段</a:t>
              </a:r>
            </a:p>
          </p:txBody>
        </p:sp>
        <p:sp>
          <p:nvSpPr>
            <p:cNvPr id="126994" name="Text Box 15"/>
            <p:cNvSpPr txBox="1">
              <a:spLocks noChangeArrowheads="1"/>
            </p:cNvSpPr>
            <p:nvPr/>
          </p:nvSpPr>
          <p:spPr bwMode="auto">
            <a:xfrm>
              <a:off x="918" y="1669"/>
              <a:ext cx="346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認知覺醒</a:t>
              </a:r>
            </a:p>
          </p:txBody>
        </p:sp>
        <p:sp>
          <p:nvSpPr>
            <p:cNvPr id="126995" name="Text Box 16"/>
            <p:cNvSpPr txBox="1">
              <a:spLocks noChangeArrowheads="1"/>
            </p:cNvSpPr>
            <p:nvPr/>
          </p:nvSpPr>
          <p:spPr bwMode="auto">
            <a:xfrm>
              <a:off x="1637" y="1669"/>
              <a:ext cx="346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策    略</a:t>
              </a:r>
            </a:p>
          </p:txBody>
        </p:sp>
        <p:sp>
          <p:nvSpPr>
            <p:cNvPr id="126996" name="Text Box 17"/>
            <p:cNvSpPr txBox="1">
              <a:spLocks noChangeArrowheads="1"/>
            </p:cNvSpPr>
            <p:nvPr/>
          </p:nvSpPr>
          <p:spPr bwMode="auto">
            <a:xfrm>
              <a:off x="2357" y="1669"/>
              <a:ext cx="346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設    計</a:t>
              </a:r>
            </a:p>
          </p:txBody>
        </p:sp>
        <p:sp>
          <p:nvSpPr>
            <p:cNvPr id="126997" name="Text Box 18"/>
            <p:cNvSpPr txBox="1">
              <a:spLocks noChangeArrowheads="1"/>
            </p:cNvSpPr>
            <p:nvPr/>
          </p:nvSpPr>
          <p:spPr bwMode="auto">
            <a:xfrm>
              <a:off x="2924" y="1677"/>
              <a:ext cx="576" cy="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與測試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原型開發</a:t>
              </a:r>
            </a:p>
          </p:txBody>
        </p:sp>
        <p:sp>
          <p:nvSpPr>
            <p:cNvPr id="126998" name="Text Box 19"/>
            <p:cNvSpPr txBox="1">
              <a:spLocks noChangeArrowheads="1"/>
            </p:cNvSpPr>
            <p:nvPr/>
          </p:nvSpPr>
          <p:spPr bwMode="auto">
            <a:xfrm>
              <a:off x="3701" y="1669"/>
              <a:ext cx="346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導    入</a:t>
              </a:r>
            </a:p>
          </p:txBody>
        </p:sp>
        <p:sp>
          <p:nvSpPr>
            <p:cNvPr id="126999" name="Text Box 20"/>
            <p:cNvSpPr txBox="1">
              <a:spLocks noChangeArrowheads="1"/>
            </p:cNvSpPr>
            <p:nvPr/>
          </p:nvSpPr>
          <p:spPr bwMode="auto">
            <a:xfrm>
              <a:off x="4374" y="1621"/>
              <a:ext cx="346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評估與維護</a:t>
              </a:r>
            </a:p>
          </p:txBody>
        </p:sp>
      </p:grpSp>
      <p:pic>
        <p:nvPicPr>
          <p:cNvPr id="126981" name="Picture 22" descr="j023630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4868863"/>
            <a:ext cx="1222375" cy="1114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31B56-C88E-497E-AE17-7229E7DAFE71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8003" name="Text Box 5"/>
          <p:cNvSpPr txBox="1">
            <a:spLocks noChangeArrowheads="1"/>
          </p:cNvSpPr>
          <p:nvPr/>
        </p:nvSpPr>
        <p:spPr bwMode="auto">
          <a:xfrm>
            <a:off x="1355725" y="636588"/>
            <a:ext cx="5213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400" b="1">
                <a:latin typeface="標楷體" pitchFamily="65" charset="-120"/>
                <a:ea typeface="標楷體" pitchFamily="65" charset="-120"/>
              </a:rPr>
              <a:t>第一階段：認知覺醒</a:t>
            </a:r>
            <a:endParaRPr lang="zh-TW" altLang="en-US" sz="2400" b="1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2438400"/>
            <a:ext cx="5715000" cy="2362200"/>
            <a:chOff x="960" y="1536"/>
            <a:chExt cx="3600" cy="1488"/>
          </a:xfrm>
        </p:grpSpPr>
        <p:sp>
          <p:nvSpPr>
            <p:cNvPr id="128006" name="AutoShape 2"/>
            <p:cNvSpPr>
              <a:spLocks noChangeArrowheads="1"/>
            </p:cNvSpPr>
            <p:nvPr/>
          </p:nvSpPr>
          <p:spPr bwMode="auto">
            <a:xfrm>
              <a:off x="960" y="1536"/>
              <a:ext cx="1200" cy="1008"/>
            </a:xfrm>
            <a:prstGeom prst="homePlate">
              <a:avLst>
                <a:gd name="adj" fmla="val 29762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8007" name="AutoShape 3"/>
            <p:cNvSpPr>
              <a:spLocks noChangeArrowheads="1"/>
            </p:cNvSpPr>
            <p:nvPr/>
          </p:nvSpPr>
          <p:spPr bwMode="auto">
            <a:xfrm>
              <a:off x="2160" y="1776"/>
              <a:ext cx="1200" cy="1008"/>
            </a:xfrm>
            <a:prstGeom prst="homePlate">
              <a:avLst>
                <a:gd name="adj" fmla="val 29762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8008" name="AutoShape 4"/>
            <p:cNvSpPr>
              <a:spLocks noChangeArrowheads="1"/>
            </p:cNvSpPr>
            <p:nvPr/>
          </p:nvSpPr>
          <p:spPr bwMode="auto">
            <a:xfrm>
              <a:off x="3360" y="2016"/>
              <a:ext cx="1200" cy="1008"/>
            </a:xfrm>
            <a:prstGeom prst="homePlate">
              <a:avLst>
                <a:gd name="adj" fmla="val 29762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8009" name="Text Box 6"/>
            <p:cNvSpPr txBox="1">
              <a:spLocks noChangeArrowheads="1"/>
            </p:cNvSpPr>
            <p:nvPr/>
          </p:nvSpPr>
          <p:spPr bwMode="auto">
            <a:xfrm>
              <a:off x="1056" y="1681"/>
              <a:ext cx="69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舉辦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KM</a:t>
              </a:r>
            </a:p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研討會</a:t>
              </a:r>
            </a:p>
            <a:p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講習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128010" name="Text Box 7"/>
            <p:cNvSpPr txBox="1">
              <a:spLocks noChangeArrowheads="1"/>
            </p:cNvSpPr>
            <p:nvPr/>
          </p:nvSpPr>
          <p:spPr bwMode="auto">
            <a:xfrm>
              <a:off x="2208" y="1920"/>
              <a:ext cx="107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確認企業</a:t>
              </a:r>
            </a:p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現狀與願景</a:t>
              </a:r>
            </a:p>
            <a:p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訪談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</a:p>
            <a:p>
              <a:endParaRPr lang="en-US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8011" name="Text Box 8"/>
            <p:cNvSpPr txBox="1">
              <a:spLocks noChangeArrowheads="1"/>
            </p:cNvSpPr>
            <p:nvPr/>
          </p:nvSpPr>
          <p:spPr bwMode="auto">
            <a:xfrm>
              <a:off x="3408" y="2161"/>
              <a:ext cx="8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 KM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的</a:t>
              </a:r>
            </a:p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意識調查</a:t>
              </a:r>
            </a:p>
            <a:p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調查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</p:grpSp>
      <p:pic>
        <p:nvPicPr>
          <p:cNvPr id="128005" name="Picture 11" descr="j03034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24400"/>
            <a:ext cx="1055687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C48A8-7961-44B1-A891-F448D0064F1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1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0" smtClean="0">
                <a:solidFill>
                  <a:schemeClr val="tx1"/>
                </a:solidFill>
              </a:rPr>
              <a:t>第二階段：擬定策略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87450" y="1989138"/>
            <a:ext cx="7086600" cy="2743200"/>
            <a:chOff x="768" y="1536"/>
            <a:chExt cx="4464" cy="1728"/>
          </a:xfrm>
        </p:grpSpPr>
        <p:sp>
          <p:nvSpPr>
            <p:cNvPr id="129030" name="AutoShape 3"/>
            <p:cNvSpPr>
              <a:spLocks noChangeArrowheads="1"/>
            </p:cNvSpPr>
            <p:nvPr/>
          </p:nvSpPr>
          <p:spPr bwMode="auto">
            <a:xfrm>
              <a:off x="768" y="1536"/>
              <a:ext cx="1152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企業現狀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與願景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明確化</a:t>
              </a:r>
            </a:p>
          </p:txBody>
        </p:sp>
        <p:sp>
          <p:nvSpPr>
            <p:cNvPr id="129031" name="AutoShape 4"/>
            <p:cNvSpPr>
              <a:spLocks noChangeArrowheads="1"/>
            </p:cNvSpPr>
            <p:nvPr/>
          </p:nvSpPr>
          <p:spPr bwMode="auto">
            <a:xfrm>
              <a:off x="1920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差異分析</a:t>
              </a:r>
            </a:p>
          </p:txBody>
        </p:sp>
        <p:sp>
          <p:nvSpPr>
            <p:cNvPr id="129032" name="AutoShape 5"/>
            <p:cNvSpPr>
              <a:spLocks noChangeArrowheads="1"/>
            </p:cNvSpPr>
            <p:nvPr/>
          </p:nvSpPr>
          <p:spPr bwMode="auto">
            <a:xfrm>
              <a:off x="3024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檢討難題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解決方案</a:t>
              </a:r>
            </a:p>
          </p:txBody>
        </p:sp>
        <p:sp>
          <p:nvSpPr>
            <p:cNvPr id="129033" name="AutoShape 6"/>
            <p:cNvSpPr>
              <a:spLocks noChangeArrowheads="1"/>
            </p:cNvSpPr>
            <p:nvPr/>
          </p:nvSpPr>
          <p:spPr bwMode="auto">
            <a:xfrm>
              <a:off x="4128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制定措施</a:t>
              </a:r>
            </a:p>
          </p:txBody>
        </p:sp>
      </p:grpSp>
      <p:pic>
        <p:nvPicPr>
          <p:cNvPr id="129029" name="Picture 10" descr="j0286678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5013325"/>
            <a:ext cx="920750" cy="1039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B6BA7-71C7-4BA8-8977-1F850449770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61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0" smtClean="0">
                <a:solidFill>
                  <a:schemeClr val="tx1"/>
                </a:solidFill>
              </a:rPr>
              <a:t>第三階段：設計</a:t>
            </a:r>
            <a:r>
              <a:rPr lang="en-US" altLang="zh-TW" b="0" smtClean="0">
                <a:solidFill>
                  <a:schemeClr val="tx1"/>
                </a:solidFill>
              </a:rPr>
              <a:t>(</a:t>
            </a:r>
            <a:r>
              <a:rPr lang="zh-TW" altLang="en-US" b="0" smtClean="0">
                <a:solidFill>
                  <a:schemeClr val="tx1"/>
                </a:solidFill>
              </a:rPr>
              <a:t>一</a:t>
            </a:r>
            <a:r>
              <a:rPr lang="en-US" altLang="zh-TW" b="0" smtClean="0">
                <a:solidFill>
                  <a:schemeClr val="tx1"/>
                </a:solidFill>
              </a:rPr>
              <a:t>)</a:t>
            </a:r>
            <a:endParaRPr lang="en-US" altLang="zh-TW" smtClean="0">
              <a:solidFill>
                <a:schemeClr val="tx1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27088" y="2276475"/>
            <a:ext cx="8001000" cy="2598738"/>
            <a:chOff x="325" y="1464"/>
            <a:chExt cx="5040" cy="1637"/>
          </a:xfrm>
        </p:grpSpPr>
        <p:sp>
          <p:nvSpPr>
            <p:cNvPr id="130055" name="AutoShape 3"/>
            <p:cNvSpPr>
              <a:spLocks noChangeArrowheads="1"/>
            </p:cNvSpPr>
            <p:nvPr/>
          </p:nvSpPr>
          <p:spPr bwMode="auto">
            <a:xfrm>
              <a:off x="32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0056" name="AutoShape 4"/>
            <p:cNvSpPr>
              <a:spLocks noChangeArrowheads="1"/>
            </p:cNvSpPr>
            <p:nvPr/>
          </p:nvSpPr>
          <p:spPr bwMode="auto">
            <a:xfrm>
              <a:off x="104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57" name="AutoShape 5"/>
            <p:cNvSpPr>
              <a:spLocks noChangeArrowheads="1"/>
            </p:cNvSpPr>
            <p:nvPr/>
          </p:nvSpPr>
          <p:spPr bwMode="auto">
            <a:xfrm>
              <a:off x="176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58" name="AutoShape 6"/>
            <p:cNvSpPr>
              <a:spLocks noChangeArrowheads="1"/>
            </p:cNvSpPr>
            <p:nvPr/>
          </p:nvSpPr>
          <p:spPr bwMode="auto">
            <a:xfrm>
              <a:off x="248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59" name="AutoShape 7"/>
            <p:cNvSpPr>
              <a:spLocks noChangeArrowheads="1"/>
            </p:cNvSpPr>
            <p:nvPr/>
          </p:nvSpPr>
          <p:spPr bwMode="auto">
            <a:xfrm>
              <a:off x="320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60" name="AutoShape 8"/>
            <p:cNvSpPr>
              <a:spLocks noChangeArrowheads="1"/>
            </p:cNvSpPr>
            <p:nvPr/>
          </p:nvSpPr>
          <p:spPr bwMode="auto">
            <a:xfrm>
              <a:off x="392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61" name="AutoShape 9"/>
            <p:cNvSpPr>
              <a:spLocks noChangeArrowheads="1"/>
            </p:cNvSpPr>
            <p:nvPr/>
          </p:nvSpPr>
          <p:spPr bwMode="auto">
            <a:xfrm>
              <a:off x="4645" y="1464"/>
              <a:ext cx="720" cy="1632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62" name="Text Box 10"/>
            <p:cNvSpPr txBox="1">
              <a:spLocks noChangeArrowheads="1"/>
            </p:cNvSpPr>
            <p:nvPr/>
          </p:nvSpPr>
          <p:spPr bwMode="auto">
            <a:xfrm>
              <a:off x="421" y="1752"/>
              <a:ext cx="346" cy="1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企業流程分析</a:t>
              </a:r>
            </a:p>
          </p:txBody>
        </p:sp>
        <p:sp>
          <p:nvSpPr>
            <p:cNvPr id="130063" name="Text Box 11"/>
            <p:cNvSpPr txBox="1">
              <a:spLocks noChangeArrowheads="1"/>
            </p:cNvSpPr>
            <p:nvPr/>
          </p:nvSpPr>
          <p:spPr bwMode="auto">
            <a:xfrm>
              <a:off x="1181" y="1819"/>
              <a:ext cx="34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定 義 社 群</a:t>
              </a:r>
            </a:p>
          </p:txBody>
        </p:sp>
        <p:sp>
          <p:nvSpPr>
            <p:cNvPr id="130064" name="Text Box 12"/>
            <p:cNvSpPr txBox="1">
              <a:spLocks noChangeArrowheads="1"/>
            </p:cNvSpPr>
            <p:nvPr/>
          </p:nvSpPr>
          <p:spPr bwMode="auto">
            <a:xfrm>
              <a:off x="1573" y="1848"/>
              <a:ext cx="80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業 務 要 件</a:t>
              </a:r>
            </a:p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定 義 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K M</a:t>
              </a:r>
            </a:p>
            <a:p>
              <a:endParaRPr lang="en-US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65" name="Text Box 13"/>
            <p:cNvSpPr txBox="1">
              <a:spLocks noChangeArrowheads="1"/>
            </p:cNvSpPr>
            <p:nvPr/>
          </p:nvSpPr>
          <p:spPr bwMode="auto">
            <a:xfrm>
              <a:off x="2533" y="1848"/>
              <a:ext cx="57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必 要 功 能</a:t>
              </a:r>
            </a:p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找 出 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K M</a:t>
              </a:r>
            </a:p>
          </p:txBody>
        </p:sp>
        <p:sp>
          <p:nvSpPr>
            <p:cNvPr id="130066" name="Text Box 14"/>
            <p:cNvSpPr txBox="1">
              <a:spLocks noChangeArrowheads="1"/>
            </p:cNvSpPr>
            <p:nvPr/>
          </p:nvSpPr>
          <p:spPr bwMode="auto">
            <a:xfrm>
              <a:off x="3348" y="1752"/>
              <a:ext cx="346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製作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KM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流程</a:t>
              </a:r>
            </a:p>
          </p:txBody>
        </p:sp>
        <p:sp>
          <p:nvSpPr>
            <p:cNvPr id="130067" name="Text Box 15"/>
            <p:cNvSpPr txBox="1">
              <a:spLocks noChangeArrowheads="1"/>
            </p:cNvSpPr>
            <p:nvPr/>
          </p:nvSpPr>
          <p:spPr bwMode="auto">
            <a:xfrm>
              <a:off x="3925" y="1800"/>
              <a:ext cx="692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與 評 估 方 法</a:t>
              </a:r>
            </a:p>
            <a:p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教  育  訓  練</a:t>
              </a:r>
            </a:p>
            <a:p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設計組織架構</a:t>
              </a:r>
              <a:endPara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0068" name="Text Box 16"/>
            <p:cNvSpPr txBox="1">
              <a:spLocks noChangeArrowheads="1"/>
            </p:cNvSpPr>
            <p:nvPr/>
          </p:nvSpPr>
          <p:spPr bwMode="auto">
            <a:xfrm>
              <a:off x="4740" y="1752"/>
              <a:ext cx="346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訂定</a:t>
              </a:r>
              <a:r>
                <a:rPr lang="en-US" altLang="zh-TW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KM</a:t>
              </a:r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計畫</a:t>
              </a:r>
            </a:p>
          </p:txBody>
        </p:sp>
      </p:grpSp>
      <p:sp>
        <p:nvSpPr>
          <p:cNvPr id="130053" name="Text Box 17"/>
          <p:cNvSpPr txBox="1">
            <a:spLocks noChangeArrowheads="1"/>
          </p:cNvSpPr>
          <p:nvPr/>
        </p:nvSpPr>
        <p:spPr bwMode="auto">
          <a:xfrm>
            <a:off x="930275" y="1473200"/>
            <a:ext cx="247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營運設計</a:t>
            </a:r>
            <a:endParaRPr lang="zh-TW" altLang="en-US" sz="2400" b="1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30054" name="Picture 28" descr="j023623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4941888"/>
            <a:ext cx="917575" cy="1239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1E93F-24B8-4F2A-8A63-04025BA8E64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61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0" smtClean="0">
                <a:solidFill>
                  <a:schemeClr val="tx1"/>
                </a:solidFill>
              </a:rPr>
              <a:t>第三階段：設計</a:t>
            </a:r>
            <a:r>
              <a:rPr lang="en-US" altLang="zh-TW" b="0" smtClean="0">
                <a:solidFill>
                  <a:schemeClr val="tx1"/>
                </a:solidFill>
              </a:rPr>
              <a:t>(</a:t>
            </a:r>
            <a:r>
              <a:rPr lang="zh-TW" altLang="en-US" b="0" smtClean="0">
                <a:solidFill>
                  <a:schemeClr val="tx1"/>
                </a:solidFill>
              </a:rPr>
              <a:t>二</a:t>
            </a:r>
            <a:r>
              <a:rPr lang="en-US" altLang="zh-TW" b="0" smtClean="0">
                <a:solidFill>
                  <a:schemeClr val="tx1"/>
                </a:solidFill>
              </a:rPr>
              <a:t>)</a:t>
            </a:r>
            <a:endParaRPr lang="en-US" altLang="zh-TW" smtClean="0">
              <a:solidFill>
                <a:schemeClr val="tx1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92188" y="2628900"/>
            <a:ext cx="7162800" cy="1971675"/>
            <a:chOff x="625" y="1656"/>
            <a:chExt cx="4512" cy="1242"/>
          </a:xfrm>
        </p:grpSpPr>
        <p:sp>
          <p:nvSpPr>
            <p:cNvPr id="131079" name="AutoShape 3"/>
            <p:cNvSpPr>
              <a:spLocks noChangeArrowheads="1"/>
            </p:cNvSpPr>
            <p:nvPr/>
          </p:nvSpPr>
          <p:spPr bwMode="auto">
            <a:xfrm>
              <a:off x="625" y="1656"/>
              <a:ext cx="864" cy="1200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080" name="AutoShape 4"/>
            <p:cNvSpPr>
              <a:spLocks noChangeArrowheads="1"/>
            </p:cNvSpPr>
            <p:nvPr/>
          </p:nvSpPr>
          <p:spPr bwMode="auto">
            <a:xfrm>
              <a:off x="1537" y="1656"/>
              <a:ext cx="864" cy="1200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081" name="AutoShape 5"/>
            <p:cNvSpPr>
              <a:spLocks noChangeArrowheads="1"/>
            </p:cNvSpPr>
            <p:nvPr/>
          </p:nvSpPr>
          <p:spPr bwMode="auto">
            <a:xfrm>
              <a:off x="2449" y="1656"/>
              <a:ext cx="864" cy="1200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082" name="AutoShape 6"/>
            <p:cNvSpPr>
              <a:spLocks noChangeArrowheads="1"/>
            </p:cNvSpPr>
            <p:nvPr/>
          </p:nvSpPr>
          <p:spPr bwMode="auto">
            <a:xfrm>
              <a:off x="3361" y="1656"/>
              <a:ext cx="864" cy="1200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083" name="AutoShape 7"/>
            <p:cNvSpPr>
              <a:spLocks noChangeArrowheads="1"/>
            </p:cNvSpPr>
            <p:nvPr/>
          </p:nvSpPr>
          <p:spPr bwMode="auto">
            <a:xfrm>
              <a:off x="4273" y="1656"/>
              <a:ext cx="864" cy="1200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084" name="Text Box 8"/>
            <p:cNvSpPr txBox="1">
              <a:spLocks noChangeArrowheads="1"/>
            </p:cNvSpPr>
            <p:nvPr/>
          </p:nvSpPr>
          <p:spPr bwMode="auto">
            <a:xfrm>
              <a:off x="768" y="1800"/>
              <a:ext cx="34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設 計 概 要</a:t>
              </a:r>
            </a:p>
          </p:txBody>
        </p:sp>
        <p:sp>
          <p:nvSpPr>
            <p:cNvPr id="131085" name="Text Box 9"/>
            <p:cNvSpPr txBox="1">
              <a:spLocks noChangeArrowheads="1"/>
            </p:cNvSpPr>
            <p:nvPr/>
          </p:nvSpPr>
          <p:spPr bwMode="auto">
            <a:xfrm>
              <a:off x="1729" y="1800"/>
              <a:ext cx="34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設 計 細 節</a:t>
              </a:r>
            </a:p>
          </p:txBody>
        </p:sp>
        <p:sp>
          <p:nvSpPr>
            <p:cNvPr id="131086" name="Text Box 10"/>
            <p:cNvSpPr txBox="1">
              <a:spLocks noChangeArrowheads="1"/>
            </p:cNvSpPr>
            <p:nvPr/>
          </p:nvSpPr>
          <p:spPr bwMode="auto">
            <a:xfrm>
              <a:off x="2641" y="1752"/>
              <a:ext cx="308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選定應用程式</a:t>
              </a:r>
            </a:p>
          </p:txBody>
        </p:sp>
        <p:sp>
          <p:nvSpPr>
            <p:cNvPr id="131087" name="Text Box 11"/>
            <p:cNvSpPr txBox="1">
              <a:spLocks noChangeArrowheads="1"/>
            </p:cNvSpPr>
            <p:nvPr/>
          </p:nvSpPr>
          <p:spPr bwMode="auto">
            <a:xfrm>
              <a:off x="3553" y="1800"/>
              <a:ext cx="346" cy="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架 構 系 統</a:t>
              </a:r>
            </a:p>
          </p:txBody>
        </p:sp>
        <p:sp>
          <p:nvSpPr>
            <p:cNvPr id="131088" name="Text Box 12"/>
            <p:cNvSpPr txBox="1">
              <a:spLocks noChangeArrowheads="1"/>
            </p:cNvSpPr>
            <p:nvPr/>
          </p:nvSpPr>
          <p:spPr bwMode="auto">
            <a:xfrm>
              <a:off x="4513" y="1752"/>
              <a:ext cx="308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製作使用手冊</a:t>
              </a:r>
              <a:endPara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31077" name="Text Box 13"/>
          <p:cNvSpPr txBox="1">
            <a:spLocks noChangeArrowheads="1"/>
          </p:cNvSpPr>
          <p:nvPr/>
        </p:nvSpPr>
        <p:spPr bwMode="auto">
          <a:xfrm>
            <a:off x="1201738" y="1770063"/>
            <a:ext cx="247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sz="3600" b="1">
                <a:latin typeface="Times New Roman" pitchFamily="18" charset="0"/>
                <a:ea typeface="標楷體" pitchFamily="65" charset="-120"/>
              </a:rPr>
              <a:t>系統設計</a:t>
            </a:r>
            <a:endParaRPr lang="zh-TW" altLang="en-US" sz="2400" b="1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31078" name="Picture 21" descr="j0254419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5084763"/>
            <a:ext cx="1409700" cy="933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8771F-1615-4A8E-844D-829CCAB71AC0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61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0" smtClean="0">
                <a:solidFill>
                  <a:schemeClr val="tx1"/>
                </a:solidFill>
              </a:rPr>
              <a:t>第四階段：原型開發與測試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58888" y="2133600"/>
            <a:ext cx="7086600" cy="2743200"/>
            <a:chOff x="768" y="1536"/>
            <a:chExt cx="4464" cy="1728"/>
          </a:xfrm>
        </p:grpSpPr>
        <p:sp>
          <p:nvSpPr>
            <p:cNvPr id="132102" name="AutoShape 3"/>
            <p:cNvSpPr>
              <a:spLocks noChangeArrowheads="1"/>
            </p:cNvSpPr>
            <p:nvPr/>
          </p:nvSpPr>
          <p:spPr bwMode="auto">
            <a:xfrm>
              <a:off x="768" y="1536"/>
              <a:ext cx="1152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建立教育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推行小組</a:t>
              </a:r>
            </a:p>
          </p:txBody>
        </p:sp>
        <p:sp>
          <p:nvSpPr>
            <p:cNvPr id="132103" name="AutoShape 4"/>
            <p:cNvSpPr>
              <a:spLocks noChangeArrowheads="1"/>
            </p:cNvSpPr>
            <p:nvPr/>
          </p:nvSpPr>
          <p:spPr bwMode="auto">
            <a:xfrm>
              <a:off x="1920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社   群</a:t>
              </a:r>
            </a:p>
          </p:txBody>
        </p:sp>
        <p:sp>
          <p:nvSpPr>
            <p:cNvPr id="132104" name="AutoShape 5"/>
            <p:cNvSpPr>
              <a:spLocks noChangeArrowheads="1"/>
            </p:cNvSpPr>
            <p:nvPr/>
          </p:nvSpPr>
          <p:spPr bwMode="auto">
            <a:xfrm>
              <a:off x="3024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抽出改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善難題</a:t>
              </a:r>
            </a:p>
          </p:txBody>
        </p:sp>
        <p:sp>
          <p:nvSpPr>
            <p:cNvPr id="132105" name="AutoShape 6"/>
            <p:cNvSpPr>
              <a:spLocks noChangeArrowheads="1"/>
            </p:cNvSpPr>
            <p:nvPr/>
          </p:nvSpPr>
          <p:spPr bwMode="auto">
            <a:xfrm>
              <a:off x="4128" y="1536"/>
              <a:ext cx="1104" cy="1728"/>
            </a:xfrm>
            <a:prstGeom prst="homePlate">
              <a:avLst>
                <a:gd name="adj" fmla="val 25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反映在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全面推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行計畫</a:t>
              </a:r>
            </a:p>
          </p:txBody>
        </p:sp>
      </p:grpSp>
      <p:pic>
        <p:nvPicPr>
          <p:cNvPr id="132101" name="Picture 14" descr="j02840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5108575"/>
            <a:ext cx="1008063" cy="9731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42BC1-D6FD-4938-91E0-1B3F8E0793E5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33123" name="AutoShape 2"/>
          <p:cNvSpPr>
            <a:spLocks noChangeArrowheads="1"/>
          </p:cNvSpPr>
          <p:nvPr/>
        </p:nvSpPr>
        <p:spPr bwMode="auto">
          <a:xfrm>
            <a:off x="838200" y="1447800"/>
            <a:ext cx="2590800" cy="1447800"/>
          </a:xfrm>
          <a:prstGeom prst="homePlate">
            <a:avLst>
              <a:gd name="adj" fmla="val 4473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決定推行單位</a:t>
            </a:r>
          </a:p>
        </p:txBody>
      </p:sp>
      <p:sp>
        <p:nvSpPr>
          <p:cNvPr id="133124" name="AutoShape 3"/>
          <p:cNvSpPr>
            <a:spLocks noChangeArrowheads="1"/>
          </p:cNvSpPr>
          <p:nvPr/>
        </p:nvSpPr>
        <p:spPr bwMode="auto">
          <a:xfrm>
            <a:off x="3429000" y="1447800"/>
            <a:ext cx="2514600" cy="1447800"/>
          </a:xfrm>
          <a:prstGeom prst="homePlate">
            <a:avLst>
              <a:gd name="adj" fmla="val 4342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實      踐</a:t>
            </a:r>
          </a:p>
        </p:txBody>
      </p:sp>
      <p:sp>
        <p:nvSpPr>
          <p:cNvPr id="133125" name="Text Box 4"/>
          <p:cNvSpPr txBox="1">
            <a:spLocks noChangeArrowheads="1"/>
          </p:cNvSpPr>
          <p:nvPr/>
        </p:nvSpPr>
        <p:spPr bwMode="auto">
          <a:xfrm>
            <a:off x="3286125" y="3298825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第六階段：評估與維護</a:t>
            </a:r>
            <a:endParaRPr lang="zh-TW" altLang="en-US" sz="24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26" name="AutoShape 5"/>
          <p:cNvSpPr>
            <a:spLocks noChangeArrowheads="1"/>
          </p:cNvSpPr>
          <p:nvPr/>
        </p:nvSpPr>
        <p:spPr bwMode="auto">
          <a:xfrm>
            <a:off x="3057525" y="4289425"/>
            <a:ext cx="2667000" cy="1600200"/>
          </a:xfrm>
          <a:prstGeom prst="homePlate">
            <a:avLst>
              <a:gd name="adj" fmla="val 41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評     估</a:t>
            </a:r>
          </a:p>
        </p:txBody>
      </p:sp>
      <p:sp>
        <p:nvSpPr>
          <p:cNvPr id="133127" name="AutoShape 6"/>
          <p:cNvSpPr>
            <a:spLocks noChangeArrowheads="1"/>
          </p:cNvSpPr>
          <p:nvPr/>
        </p:nvSpPr>
        <p:spPr bwMode="auto">
          <a:xfrm>
            <a:off x="5724525" y="4365625"/>
            <a:ext cx="2514600" cy="1524000"/>
          </a:xfrm>
          <a:prstGeom prst="homePlate">
            <a:avLst>
              <a:gd name="adj" fmla="val 4125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持續改善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計畫</a:t>
            </a:r>
          </a:p>
        </p:txBody>
      </p:sp>
      <p:sp>
        <p:nvSpPr>
          <p:cNvPr id="133128" name="Text Box 7"/>
          <p:cNvSpPr txBox="1">
            <a:spLocks noChangeArrowheads="1"/>
          </p:cNvSpPr>
          <p:nvPr/>
        </p:nvSpPr>
        <p:spPr bwMode="auto">
          <a:xfrm>
            <a:off x="838200" y="533400"/>
            <a:ext cx="338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第五階段：導入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33129" name="Picture 11" descr="j0303429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4797425"/>
            <a:ext cx="1068388" cy="12176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</TotalTime>
  <Words>344</Words>
  <Application>Microsoft Office PowerPoint</Application>
  <PresentationFormat>如螢幕大小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文鼎中特黑</vt:lpstr>
      <vt:lpstr>標楷體</vt:lpstr>
      <vt:lpstr>Arial</vt:lpstr>
      <vt:lpstr>Symbol</vt:lpstr>
      <vt:lpstr>Times New Roman</vt:lpstr>
      <vt:lpstr>Verdana</vt:lpstr>
      <vt:lpstr>教學目標</vt:lpstr>
      <vt:lpstr>PowerPoint 簡報</vt:lpstr>
      <vt:lpstr>PowerPoint 簡報</vt:lpstr>
      <vt:lpstr>AA推行知識管理的六個階段</vt:lpstr>
      <vt:lpstr>PowerPoint 簡報</vt:lpstr>
      <vt:lpstr>第二階段：擬定策略</vt:lpstr>
      <vt:lpstr>第三階段：設計(一)</vt:lpstr>
      <vt:lpstr>第三階段：設計(二)</vt:lpstr>
      <vt:lpstr>第四階段：原型開發與測試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2010-07-14T02:00:33Z</dcterms:created>
  <dcterms:modified xsi:type="dcterms:W3CDTF">2017-09-12T06:25:10Z</dcterms:modified>
</cp:coreProperties>
</file>